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79" r:id="rId4"/>
    <p:sldId id="280" r:id="rId5"/>
    <p:sldId id="281" r:id="rId6"/>
    <p:sldId id="282" r:id="rId7"/>
    <p:sldId id="283" r:id="rId8"/>
    <p:sldId id="260" r:id="rId9"/>
    <p:sldId id="259" r:id="rId10"/>
    <p:sldId id="261" r:id="rId11"/>
    <p:sldId id="296" r:id="rId12"/>
    <p:sldId id="297" r:id="rId13"/>
    <p:sldId id="262" r:id="rId14"/>
    <p:sldId id="265" r:id="rId15"/>
    <p:sldId id="264" r:id="rId16"/>
    <p:sldId id="298" r:id="rId17"/>
    <p:sldId id="294" r:id="rId18"/>
    <p:sldId id="305" r:id="rId19"/>
    <p:sldId id="300" r:id="rId20"/>
    <p:sldId id="302" r:id="rId21"/>
    <p:sldId id="263" r:id="rId22"/>
    <p:sldId id="303" r:id="rId23"/>
    <p:sldId id="274" r:id="rId24"/>
    <p:sldId id="276" r:id="rId25"/>
    <p:sldId id="299" r:id="rId26"/>
    <p:sldId id="266" r:id="rId27"/>
    <p:sldId id="313" r:id="rId28"/>
    <p:sldId id="270" r:id="rId29"/>
    <p:sldId id="315" r:id="rId30"/>
    <p:sldId id="273" r:id="rId31"/>
    <p:sldId id="271" r:id="rId32"/>
    <p:sldId id="314" r:id="rId33"/>
    <p:sldId id="316" r:id="rId34"/>
    <p:sldId id="278" r:id="rId35"/>
    <p:sldId id="293" r:id="rId36"/>
    <p:sldId id="319" r:id="rId37"/>
    <p:sldId id="317" r:id="rId38"/>
    <p:sldId id="328" r:id="rId39"/>
    <p:sldId id="331" r:id="rId40"/>
    <p:sldId id="329" r:id="rId41"/>
    <p:sldId id="330" r:id="rId42"/>
    <p:sldId id="320" r:id="rId43"/>
    <p:sldId id="284" r:id="rId44"/>
    <p:sldId id="321" r:id="rId45"/>
    <p:sldId id="286" r:id="rId46"/>
    <p:sldId id="324" r:id="rId47"/>
    <p:sldId id="289" r:id="rId48"/>
    <p:sldId id="325" r:id="rId49"/>
    <p:sldId id="292" r:id="rId50"/>
    <p:sldId id="326" r:id="rId51"/>
    <p:sldId id="322" r:id="rId52"/>
    <p:sldId id="327" r:id="rId53"/>
    <p:sldId id="32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4" autoAdjust="0"/>
    <p:restoredTop sz="91667" autoAdjust="0"/>
  </p:normalViewPr>
  <p:slideViewPr>
    <p:cSldViewPr snapToGrid="0" showGuides="1">
      <p:cViewPr varScale="1">
        <p:scale>
          <a:sx n="99" d="100"/>
          <a:sy n="99" d="100"/>
        </p:scale>
        <p:origin x="-876" y="-84"/>
      </p:cViewPr>
      <p:guideLst>
        <p:guide orient="horz" pos="2985"/>
        <p:guide pos="5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B4C16-7197-4480-8F21-02CD847D73CE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185-910A-4528-9A70-735B9EE00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SolidAngl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world.wolfram.com/Face.htm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SolidAngl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world.wolfram.com/Face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What is platonic</a:t>
            </a:r>
            <a:r>
              <a:rPr lang="en-US" sz="6600" baseline="0" dirty="0" smtClean="0"/>
              <a:t> solid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All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solid angles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equivalent.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All the vertices are surrounded by the same number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faces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E76E9-10A1-4B62-98ED-7189615312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32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What is platonic</a:t>
            </a:r>
            <a:r>
              <a:rPr lang="en-US" sz="6600" baseline="0" dirty="0" smtClean="0"/>
              <a:t> solid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All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solid angles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equivalent.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All the vertices are surrounded by the same number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faces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E76E9-10A1-4B62-98ED-7189615312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3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Connection</a:t>
            </a:r>
            <a:r>
              <a:rPr lang="en-US" sz="6600" baseline="0" dirty="0" smtClean="0"/>
              <a:t> between platonic solid and elements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E76E9-10A1-4B62-98ED-7189615312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3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B185-910A-4528-9A70-735B9EE0074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34D-072E-40BA-A345-4AED5E429509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C082-59F3-4A67-8E95-ECDDFA0411B6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CBF4-504B-40AB-8D21-5CE9F1B761BF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1D4E-9338-4A7E-A81C-FBAEA422B371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D41F-3CA7-4963-964E-412AF1E89096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4283-EC16-4EA5-960E-3028E0F31BE6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93-FAA8-4795-AD04-67634C181730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6310-BCA4-4165-9CEA-EF37D3D0F794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8DAB-3F6F-41E2-B870-BA847B9F5A63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C544-8698-41C0-86A6-D56E3C7DA6BC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F769-3BBD-4227-8911-75972B1A4145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4E69-5EFD-445B-95A0-2965B4B76544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DC34-1F88-44C6-BEE4-87666EC9A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jpeg"/><Relationship Id="rId7" Type="http://schemas.openxmlformats.org/officeDocument/2006/relationships/image" Target="../media/image39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8.png"/><Relationship Id="rId5" Type="http://schemas.openxmlformats.org/officeDocument/2006/relationships/image" Target="../media/image42.jpeg"/><Relationship Id="rId10" Type="http://schemas.openxmlformats.org/officeDocument/2006/relationships/image" Target="../media/image7.png"/><Relationship Id="rId4" Type="http://schemas.openxmlformats.org/officeDocument/2006/relationships/image" Target="../media/image38.jpe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54" y="471054"/>
            <a:ext cx="8349673" cy="5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19" y="3030538"/>
            <a:ext cx="7381403" cy="32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Lewis Dot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255" y="1004549"/>
            <a:ext cx="7482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Organize the atoms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Count total electrons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Draw a 2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bond between the atoms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Add electrons/bonds until you use up the total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and you reach an octet.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9.6</a:t>
            </a:r>
          </a:p>
          <a:p>
            <a:r>
              <a:rPr lang="en-US" sz="2400" b="1" dirty="0" smtClean="0"/>
              <a:t>Page 386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Alternative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9479" y="1633408"/>
            <a:ext cx="109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Page 371</a:t>
            </a:r>
            <a:endParaRPr lang="en-US" dirty="0"/>
          </a:p>
        </p:txBody>
      </p:sp>
      <p:pic>
        <p:nvPicPr>
          <p:cNvPr id="64516" name="Picture 4" descr="http://textflow.mheducation.com/figures/0077386620/cha02680_0901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937120"/>
            <a:ext cx="6381750" cy="27336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268151" y="2311723"/>
            <a:ext cx="84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NF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2057310" y="5589592"/>
          <a:ext cx="751205" cy="760895"/>
        </p:xfrm>
        <a:graphic>
          <a:graphicData uri="http://schemas.openxmlformats.org/presentationml/2006/ole">
            <p:oleObj spid="_x0000_s64522" name="CS ChemDraw Drawing" r:id="rId4" imgW="246631" imgH="249750" progId="ChemDraw.Document.6.0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89165" y="6413862"/>
            <a:ext cx="189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 3 electrons</a:t>
            </a:r>
            <a:endParaRPr lang="en-US" dirty="0"/>
          </a:p>
        </p:txBody>
      </p:sp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770438" y="4137661"/>
          <a:ext cx="770981" cy="744936"/>
        </p:xfrm>
        <a:graphic>
          <a:graphicData uri="http://schemas.openxmlformats.org/presentationml/2006/ole">
            <p:oleObj spid="_x0000_s64523" name="CS ChemDraw Drawing" r:id="rId5" imgW="234475" imgH="226530" progId="ChemDraw.Document.6.0">
              <p:embed/>
            </p:oleObj>
          </a:graphicData>
        </a:graphic>
      </p:graphicFrame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2011408" y="4176848"/>
          <a:ext cx="770981" cy="744936"/>
        </p:xfrm>
        <a:graphic>
          <a:graphicData uri="http://schemas.openxmlformats.org/presentationml/2006/ole">
            <p:oleObj spid="_x0000_s64524" name="CS ChemDraw Drawing" r:id="rId6" imgW="234475" imgH="226530" progId="ChemDraw.Document.6.0">
              <p:embed/>
            </p:oleObj>
          </a:graphicData>
        </a:graphic>
      </p:graphicFrame>
      <p:graphicFrame>
        <p:nvGraphicFramePr>
          <p:cNvPr id="64525" name="Object 13"/>
          <p:cNvGraphicFramePr>
            <a:graphicFrameLocks noChangeAspect="1"/>
          </p:cNvGraphicFramePr>
          <p:nvPr/>
        </p:nvGraphicFramePr>
        <p:xfrm>
          <a:off x="3239318" y="4202975"/>
          <a:ext cx="770981" cy="744936"/>
        </p:xfrm>
        <a:graphic>
          <a:graphicData uri="http://schemas.openxmlformats.org/presentationml/2006/ole">
            <p:oleObj spid="_x0000_s64525" name="CS ChemDraw Drawing" r:id="rId7" imgW="234475" imgH="226530" progId="ChemDraw.Document.6.0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62742" y="5024845"/>
            <a:ext cx="23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1 electron each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76950" y="3905794"/>
            <a:ext cx="385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Combine unpaired electrons</a:t>
            </a:r>
            <a:endParaRPr lang="en-US" sz="2400" dirty="0"/>
          </a:p>
        </p:txBody>
      </p:sp>
      <p:graphicFrame>
        <p:nvGraphicFramePr>
          <p:cNvPr id="64526" name="Object 14"/>
          <p:cNvGraphicFramePr>
            <a:graphicFrameLocks noChangeAspect="1"/>
          </p:cNvGraphicFramePr>
          <p:nvPr/>
        </p:nvGraphicFramePr>
        <p:xfrm>
          <a:off x="5816419" y="4603252"/>
          <a:ext cx="2133337" cy="1444851"/>
        </p:xfrm>
        <a:graphic>
          <a:graphicData uri="http://schemas.openxmlformats.org/presentationml/2006/ole">
            <p:oleObj spid="_x0000_s64526" name="CS ChemDraw Drawing" r:id="rId8" imgW="699104" imgH="473580" progId="ChemDraw.Document.6.0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389" y="3017496"/>
            <a:ext cx="1929834" cy="16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Shortcomings of Lewis Dot/Octet Rule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833" y="1071153"/>
            <a:ext cx="711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Does not tell you the geometry (shape) of the molecule.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424" y="2871973"/>
            <a:ext cx="483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Violations of the “octet” rule.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184" y="4755683"/>
            <a:ext cx="650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Can get complex quickly.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396" y="3402852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uwplatt.edu/%7Esundin/images/lewh2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1454" y="1885751"/>
            <a:ext cx="1500465" cy="396862"/>
          </a:xfrm>
          <a:prstGeom prst="rect">
            <a:avLst/>
          </a:prstGeom>
          <a:noFill/>
        </p:spPr>
      </p:pic>
      <p:pic>
        <p:nvPicPr>
          <p:cNvPr id="65539" name="Picture 3" descr="http://1.bp.blogspot.com/-OlnUXIHKtDg/Teh5ekJUTjI/AAAAAAAAAD8/UIgoC2JK2PI/s1600/770px-Water-2D-fla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841" y="1606733"/>
            <a:ext cx="1106423" cy="8621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9931" y="1815737"/>
            <a:ext cx="61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5541" name="Picture 5" descr="http://upload.wikimedia.org/wikipedia/commons/thumb/5/59/Taxol.svg/1280px-Taxo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2243" y="5186758"/>
            <a:ext cx="2412273" cy="163205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204454" y="5766314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47</a:t>
            </a:r>
            <a:r>
              <a:rPr lang="en-US" sz="2400" dirty="0"/>
              <a:t>H</a:t>
            </a:r>
            <a:r>
              <a:rPr lang="en-US" sz="2400" baseline="-25000" dirty="0"/>
              <a:t>51</a:t>
            </a:r>
            <a:r>
              <a:rPr lang="en-US" sz="2400" dirty="0"/>
              <a:t>NO</a:t>
            </a:r>
            <a:r>
              <a:rPr lang="en-US" sz="2400" baseline="-25000" dirty="0"/>
              <a:t>14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655920" y="5761960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328 e</a:t>
            </a:r>
            <a:r>
              <a:rPr lang="en-US" sz="2400" baseline="30000" dirty="0" smtClean="0"/>
              <a:t>-</a:t>
            </a:r>
            <a:endParaRPr lang="en-US" sz="2400" baseline="30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14242" y="5996700"/>
            <a:ext cx="6792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64813" y="6018471"/>
            <a:ext cx="102325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18665" y="554860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???</a:t>
            </a:r>
            <a:endParaRPr lang="en-US" sz="2400" baseline="30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0081B-6430-4935-B8F0-2EF8C6276930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04040" y="19592"/>
            <a:ext cx="772477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Shapes of Molecules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605" y="905686"/>
            <a:ext cx="7315200" cy="5390610"/>
          </a:xfrm>
          <a:noFill/>
        </p:spPr>
        <p:txBody>
          <a:bodyPr lIns="90488" tIns="44450" rIns="90488" bIns="44450">
            <a:normAutofit/>
          </a:bodyPr>
          <a:lstStyle/>
          <a:p>
            <a:pPr marL="406400" indent="-406400" eaLnBrk="1" hangingPunct="1">
              <a:spcBef>
                <a:spcPct val="50000"/>
              </a:spcBef>
            </a:pPr>
            <a:r>
              <a:rPr lang="en-US" altLang="en-US" sz="2400" dirty="0" smtClean="0"/>
              <a:t>It is important to know how the atoms are arranged with respect to each other in 3-D space, i.e. molecular shape</a:t>
            </a:r>
          </a:p>
          <a:p>
            <a:pPr marL="406400" indent="-406400" eaLnBrk="1" hangingPunct="1">
              <a:spcBef>
                <a:spcPts val="1800"/>
              </a:spcBef>
            </a:pPr>
            <a:r>
              <a:rPr lang="en-US" altLang="en-US" sz="2400" dirty="0" smtClean="0"/>
              <a:t>Molecule’s shape affects its properties:</a:t>
            </a:r>
          </a:p>
          <a:p>
            <a:pPr marL="406400" indent="-406400" eaLnBrk="1" hangingPunct="1">
              <a:spcBef>
                <a:spcPts val="1200"/>
              </a:spcBef>
              <a:buNone/>
            </a:pPr>
            <a:r>
              <a:rPr lang="en-US" altLang="en-US" sz="2400" dirty="0" smtClean="0"/>
              <a:t>	- melting and boiling points</a:t>
            </a:r>
          </a:p>
          <a:p>
            <a:pPr marL="406400" indent="-406400" eaLnBrk="1" hangingPunct="1">
              <a:spcBef>
                <a:spcPts val="600"/>
              </a:spcBef>
              <a:buNone/>
            </a:pPr>
            <a:r>
              <a:rPr lang="en-US" altLang="en-US" sz="2400" dirty="0" smtClean="0"/>
              <a:t>	- density of the compound</a:t>
            </a:r>
          </a:p>
          <a:p>
            <a:pPr marL="406400" indent="-406400" eaLnBrk="1" hangingPunct="1">
              <a:spcBef>
                <a:spcPts val="600"/>
              </a:spcBef>
              <a:buNone/>
            </a:pPr>
            <a:r>
              <a:rPr lang="en-US" altLang="en-US" sz="2400" dirty="0" smtClean="0"/>
              <a:t>	- chemical reactivity</a:t>
            </a:r>
          </a:p>
          <a:p>
            <a:pPr marL="406400" indent="-406400">
              <a:spcBef>
                <a:spcPts val="60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- dipole moments</a:t>
            </a:r>
          </a:p>
          <a:p>
            <a:pPr marL="406400" indent="-406400">
              <a:spcBef>
                <a:spcPts val="60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- </a:t>
            </a:r>
            <a:r>
              <a:rPr lang="en-US" altLang="en-US" sz="2400" dirty="0" err="1" smtClean="0"/>
              <a:t>chirality</a:t>
            </a:r>
            <a:endParaRPr lang="en-US" altLang="en-US" sz="2400" dirty="0" smtClean="0"/>
          </a:p>
          <a:p>
            <a:pPr marL="406400" indent="-406400" eaLnBrk="1" hangingPunct="1">
              <a:spcBef>
                <a:spcPts val="600"/>
              </a:spcBef>
              <a:buNone/>
            </a:pPr>
            <a:endParaRPr lang="en-US" altLang="en-US" sz="2400" dirty="0" smtClean="0"/>
          </a:p>
        </p:txBody>
      </p:sp>
      <p:pic>
        <p:nvPicPr>
          <p:cNvPr id="32770" name="Picture 2" descr="http://upload.wikimedia.org/wikipedia/commons/b/bb/Thalidomide-structu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16" y="3410907"/>
            <a:ext cx="4741817" cy="25587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4148" y="3030538"/>
            <a:ext cx="257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Thalidomide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4040" y="228600"/>
            <a:ext cx="7724775" cy="9906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VSEPR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972" y="1468191"/>
            <a:ext cx="765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Valence-shell electron pair repulsion</a:t>
            </a:r>
            <a:endParaRPr lang="en-US" sz="3200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340735" y="1162317"/>
            <a:ext cx="669702" cy="22988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810" y="2688156"/>
            <a:ext cx="316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Outermost electrons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52419" y="2689538"/>
            <a:ext cx="266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bonds + lone pairs </a:t>
            </a:r>
            <a:endParaRPr lang="en-US" sz="2400" b="1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548388" y="1242810"/>
            <a:ext cx="669702" cy="208208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492025" y="1419895"/>
            <a:ext cx="669702" cy="16978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60903" y="2684784"/>
            <a:ext cx="228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repel each other</a:t>
            </a:r>
            <a:endParaRPr lang="en-US" sz="2400" b="1" dirty="0"/>
          </a:p>
        </p:txBody>
      </p:sp>
      <p:pic>
        <p:nvPicPr>
          <p:cNvPr id="29698" name="Picture 2" descr="https://dr282zn36sxxg.cloudfront.net/datastreams/f-d%3A3d4059a9ff59983ace0a329d34ef6d3ffb36a17fe950586fcb8f3db0%2BIMAGE%2BIMAGE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69" y="4403611"/>
            <a:ext cx="2778360" cy="1393676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>
            <a:off x="1764406" y="3030538"/>
            <a:ext cx="2034862" cy="18119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56079" y="3069175"/>
            <a:ext cx="2431961" cy="132252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http://www.uwplatt.edu/%7Esundin/images/lewh2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913" y="4798766"/>
            <a:ext cx="2628900" cy="69532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3758485" y="3030538"/>
            <a:ext cx="2410495" cy="20437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9700" idx="0"/>
          </p:cNvCxnSpPr>
          <p:nvPr/>
        </p:nvCxnSpPr>
        <p:spPr>
          <a:xfrm>
            <a:off x="5185894" y="3069175"/>
            <a:ext cx="1564469" cy="172959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2C96C-A318-4EF1-887E-98D8939B625F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04040" y="-6534"/>
            <a:ext cx="772477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VSEPR Theory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36313"/>
            <a:ext cx="6781800" cy="4724400"/>
          </a:xfrm>
          <a:noFill/>
        </p:spPr>
        <p:txBody>
          <a:bodyPr lIns="90488" tIns="44450" rIns="90488" bIns="44450"/>
          <a:lstStyle/>
          <a:p>
            <a:pPr marL="406400" indent="-406400" eaLnBrk="1" hangingPunct="1">
              <a:spcBef>
                <a:spcPct val="50000"/>
              </a:spcBef>
            </a:pPr>
            <a:r>
              <a:rPr lang="en-US" altLang="en-US" sz="2800" dirty="0" smtClean="0"/>
              <a:t>In any molecule or ion, there are regions of high electron density:</a:t>
            </a:r>
          </a:p>
          <a:p>
            <a:pPr marL="798513" lvl="1" indent="-277813" eaLnBrk="1" hangingPunct="1">
              <a:spcBef>
                <a:spcPct val="50000"/>
              </a:spcBef>
              <a:buSzPct val="60000"/>
            </a:pPr>
            <a:r>
              <a:rPr lang="en-US" altLang="en-US" sz="2400" dirty="0" smtClean="0"/>
              <a:t>Bonds (shared electron pairs)</a:t>
            </a:r>
          </a:p>
          <a:p>
            <a:pPr marL="798513" lvl="1" indent="-277813" eaLnBrk="1" hangingPunct="1">
              <a:spcBef>
                <a:spcPct val="30000"/>
              </a:spcBef>
              <a:buSzPct val="60000"/>
            </a:pPr>
            <a:r>
              <a:rPr lang="en-US" altLang="en-US" sz="2400" dirty="0" smtClean="0"/>
              <a:t>Lone pairs (unshared electrons)</a:t>
            </a:r>
          </a:p>
          <a:p>
            <a:pPr marL="406400" indent="-406400" eaLnBrk="1" hangingPunct="1">
              <a:spcBef>
                <a:spcPct val="50000"/>
              </a:spcBef>
            </a:pPr>
            <a:r>
              <a:rPr lang="en-US" altLang="en-US" sz="2800" dirty="0" smtClean="0"/>
              <a:t>Due to electron-electron repulsion, these regions are arranged as far apart as possible</a:t>
            </a:r>
          </a:p>
          <a:p>
            <a:pPr marL="406400" indent="-406400" eaLnBrk="1" hangingPunct="1">
              <a:spcBef>
                <a:spcPct val="50000"/>
              </a:spcBef>
            </a:pPr>
            <a:r>
              <a:rPr lang="en-US" altLang="en-US" sz="2800" dirty="0" smtClean="0"/>
              <a:t>Such arrangement results in the minimum energy for the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10.1</a:t>
            </a:r>
          </a:p>
          <a:p>
            <a:r>
              <a:rPr lang="en-US" sz="2400" b="1" dirty="0" smtClean="0"/>
              <a:t>Page 415</a:t>
            </a:r>
            <a:endParaRPr lang="en-US" sz="2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5.paperblog.com/i/38/386279/balloon-representations-of-vsepr-shapes-L-dgxHd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11" y="871599"/>
            <a:ext cx="7342844" cy="188466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4040" y="-6534"/>
            <a:ext cx="7724775" cy="9906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VSEPR Theory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897" y="3030538"/>
            <a:ext cx="4375725" cy="35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3FF72-AA96-4FEB-8FDD-158DD98E90C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4339" name="Picture 5" descr="D:\Ramesh dont del\CHANG-11e\Art File\labeled_jpegs\10_labeled_images\cha02680_t1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1763"/>
            <a:ext cx="45720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10.1</a:t>
            </a:r>
          </a:p>
          <a:p>
            <a:r>
              <a:rPr lang="en-US" sz="2400" b="1" dirty="0" smtClean="0"/>
              <a:t>Page 416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C223C-29B9-4504-B22F-55B048A3E86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001000" cy="685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tx1"/>
                </a:solidFill>
                <a:latin typeface="+mn-lt"/>
              </a:rPr>
              <a:t>Predicting Molecular Geometry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21574" y="1053737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Draw Lewis structure for molecule.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Count number of lone pairs on the central atom and number of atoms bonded to the central atom.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Use VSEPR to predict the geometry of the molecule.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359" y="1593623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33" y="6529"/>
            <a:ext cx="764857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Examples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0082" y="1005840"/>
            <a:ext cx="361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Beryllium Chloride (BeCl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672055" y="2429691"/>
            <a:ext cx="160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balloons</a:t>
            </a:r>
            <a:endParaRPr lang="en-US" sz="2000" dirty="0"/>
          </a:p>
        </p:txBody>
      </p:sp>
      <p:pic>
        <p:nvPicPr>
          <p:cNvPr id="60" name="Picture 38" descr="D:\Ramesh dont del\CHANG-11e\Art File\labeled_jpegs\10_labeled_images\cha02680_ta10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7" y="4286952"/>
            <a:ext cx="3169921" cy="13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083" y="3226483"/>
            <a:ext cx="1522470" cy="7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10.1</a:t>
            </a:r>
          </a:p>
          <a:p>
            <a:r>
              <a:rPr lang="en-US" sz="2400" b="1" dirty="0" smtClean="0"/>
              <a:t>Page 417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42862" y="1027611"/>
            <a:ext cx="308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Methane (CH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187449" y="2451462"/>
            <a:ext cx="160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balloons</a:t>
            </a:r>
            <a:endParaRPr lang="en-US" sz="2000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411" y="3030538"/>
            <a:ext cx="1679015" cy="169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554923" y="1533844"/>
          <a:ext cx="812528" cy="807385"/>
        </p:xfrm>
        <a:graphic>
          <a:graphicData uri="http://schemas.openxmlformats.org/presentationml/2006/ole">
            <p:oleObj spid="_x0000_s69637" name="CS ChemDraw Drawing" r:id="rId7" imgW="501097" imgH="497880" progId="ChemDraw.Document.6.0">
              <p:embed/>
            </p:oleObj>
          </a:graphicData>
        </a:graphic>
      </p:graphicFrame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4367" y="4894728"/>
            <a:ext cx="1860913" cy="1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10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50" y="1145370"/>
            <a:ext cx="6006250" cy="3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rsc.org/images/FEATURE_CRYSTALS_pg175_250_tcm18-209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976" y="3586000"/>
            <a:ext cx="3026532" cy="303863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1053921" y="3107812"/>
            <a:ext cx="5282485" cy="20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684" y="2802721"/>
            <a:ext cx="2541432" cy="97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6170" y="422612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078" y="2445669"/>
            <a:ext cx="1775813" cy="88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5031353" y="5131938"/>
            <a:ext cx="1752600" cy="1916112"/>
            <a:chOff x="4560" y="3027"/>
            <a:chExt cx="1104" cy="1207"/>
          </a:xfrm>
        </p:grpSpPr>
        <p:sp>
          <p:nvSpPr>
            <p:cNvPr id="12313" name="Text Box 49"/>
            <p:cNvSpPr txBox="1">
              <a:spLocks noChangeArrowheads="1"/>
            </p:cNvSpPr>
            <p:nvPr/>
          </p:nvSpPr>
          <p:spPr bwMode="auto">
            <a:xfrm>
              <a:off x="4560" y="3027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octahedral</a:t>
              </a:r>
            </a:p>
          </p:txBody>
        </p:sp>
        <p:pic>
          <p:nvPicPr>
            <p:cNvPr id="12314" name="Picture 53" descr="cha56011_t1001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5" y="3272"/>
              <a:ext cx="942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870540" y="5131938"/>
            <a:ext cx="2095500" cy="2052637"/>
            <a:chOff x="3240" y="3027"/>
            <a:chExt cx="1320" cy="1293"/>
          </a:xfrm>
        </p:grpSpPr>
        <p:sp>
          <p:nvSpPr>
            <p:cNvPr id="12310" name="Text Box 48"/>
            <p:cNvSpPr txBox="1">
              <a:spLocks noChangeArrowheads="1"/>
            </p:cNvSpPr>
            <p:nvPr/>
          </p:nvSpPr>
          <p:spPr bwMode="auto">
            <a:xfrm>
              <a:off x="3312" y="3027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octahedral</a:t>
              </a:r>
            </a:p>
          </p:txBody>
        </p:sp>
        <p:pic>
          <p:nvPicPr>
            <p:cNvPr id="12311" name="Picture 51" descr="cha56011_t1001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0" y="3256"/>
              <a:ext cx="1248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2" name="Rectangle 54"/>
            <p:cNvSpPr>
              <a:spLocks noChangeArrowheads="1"/>
            </p:cNvSpPr>
            <p:nvPr/>
          </p:nvSpPr>
          <p:spPr bwMode="auto">
            <a:xfrm>
              <a:off x="4416" y="4080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82925"/>
            <a:ext cx="2133600" cy="365125"/>
          </a:xfrm>
        </p:spPr>
        <p:txBody>
          <a:bodyPr/>
          <a:lstStyle/>
          <a:p>
            <a:pPr>
              <a:defRPr/>
            </a:pPr>
            <a:fld id="{59FB494B-55F0-43CC-86D0-E4DCC2D2F61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14338" y="2231575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057400" y="2231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561328" y="2231575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475853" y="2231575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5600" y="1745800"/>
            <a:ext cx="820738" cy="411163"/>
            <a:chOff x="136" y="1901"/>
            <a:chExt cx="517" cy="259"/>
          </a:xfrm>
        </p:grpSpPr>
        <p:sp>
          <p:nvSpPr>
            <p:cNvPr id="12338" name="Text Box 9"/>
            <p:cNvSpPr txBox="1">
              <a:spLocks noChangeArrowheads="1"/>
            </p:cNvSpPr>
            <p:nvPr/>
          </p:nvSpPr>
          <p:spPr bwMode="auto">
            <a:xfrm>
              <a:off x="136" y="1901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Class</a:t>
              </a:r>
            </a:p>
          </p:txBody>
        </p:sp>
        <p:sp>
          <p:nvSpPr>
            <p:cNvPr id="12339" name="Line 10"/>
            <p:cNvSpPr>
              <a:spLocks noChangeShapeType="1"/>
            </p:cNvSpPr>
            <p:nvPr/>
          </p:nvSpPr>
          <p:spPr bwMode="auto">
            <a:xfrm>
              <a:off x="154" y="21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81113" y="1136200"/>
            <a:ext cx="1905000" cy="1020763"/>
            <a:chOff x="816" y="1517"/>
            <a:chExt cx="1200" cy="643"/>
          </a:xfrm>
        </p:grpSpPr>
        <p:sp>
          <p:nvSpPr>
            <p:cNvPr id="12336" name="Text Box 12"/>
            <p:cNvSpPr txBox="1">
              <a:spLocks noChangeArrowheads="1"/>
            </p:cNvSpPr>
            <p:nvPr/>
          </p:nvSpPr>
          <p:spPr bwMode="auto">
            <a:xfrm>
              <a:off x="816" y="1517"/>
              <a:ext cx="120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# of atoms</a:t>
              </a:r>
            </a:p>
            <a:p>
              <a:pPr algn="ctr"/>
              <a:r>
                <a:rPr lang="en-US" sz="2000"/>
                <a:t>bonded to</a:t>
              </a:r>
              <a:r>
                <a:rPr lang="en-US" sz="2000" u="sng"/>
                <a:t> </a:t>
              </a:r>
              <a:r>
                <a:rPr lang="en-US" sz="2000"/>
                <a:t>central atom </a:t>
              </a:r>
            </a:p>
          </p:txBody>
        </p:sp>
        <p:sp>
          <p:nvSpPr>
            <p:cNvPr id="12337" name="Line 13"/>
            <p:cNvSpPr>
              <a:spLocks noChangeShapeType="1"/>
            </p:cNvSpPr>
            <p:nvPr/>
          </p:nvSpPr>
          <p:spPr bwMode="auto">
            <a:xfrm>
              <a:off x="984" y="2160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867591" y="1441000"/>
            <a:ext cx="2319338" cy="715963"/>
            <a:chOff x="3003" y="1709"/>
            <a:chExt cx="1461" cy="451"/>
          </a:xfrm>
        </p:grpSpPr>
        <p:sp>
          <p:nvSpPr>
            <p:cNvPr id="12332" name="Text Box 18"/>
            <p:cNvSpPr txBox="1">
              <a:spLocks noChangeArrowheads="1"/>
            </p:cNvSpPr>
            <p:nvPr/>
          </p:nvSpPr>
          <p:spPr bwMode="auto">
            <a:xfrm>
              <a:off x="3003" y="1709"/>
              <a:ext cx="146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Arrangement of</a:t>
              </a:r>
              <a:r>
                <a:rPr lang="en-US" sz="2000" u="sng"/>
                <a:t> </a:t>
              </a:r>
              <a:r>
                <a:rPr lang="en-US" sz="2000"/>
                <a:t>electron pairs</a:t>
              </a:r>
            </a:p>
          </p:txBody>
        </p:sp>
        <p:sp>
          <p:nvSpPr>
            <p:cNvPr id="12333" name="Line 19"/>
            <p:cNvSpPr>
              <a:spLocks noChangeShapeType="1"/>
            </p:cNvSpPr>
            <p:nvPr/>
          </p:nvSpPr>
          <p:spPr bwMode="auto">
            <a:xfrm>
              <a:off x="3277" y="216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293291" y="1441000"/>
            <a:ext cx="1296988" cy="715963"/>
            <a:chOff x="4637" y="1709"/>
            <a:chExt cx="817" cy="451"/>
          </a:xfrm>
        </p:grpSpPr>
        <p:sp>
          <p:nvSpPr>
            <p:cNvPr id="12330" name="Text Box 21"/>
            <p:cNvSpPr txBox="1">
              <a:spLocks noChangeArrowheads="1"/>
            </p:cNvSpPr>
            <p:nvPr/>
          </p:nvSpPr>
          <p:spPr bwMode="auto">
            <a:xfrm>
              <a:off x="4637" y="1709"/>
              <a:ext cx="8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Molecular</a:t>
              </a:r>
            </a:p>
            <a:p>
              <a:pPr algn="ctr"/>
              <a:r>
                <a:rPr lang="en-US" sz="2000"/>
                <a:t>Geometry</a:t>
              </a:r>
            </a:p>
          </p:txBody>
        </p:sp>
        <p:sp>
          <p:nvSpPr>
            <p:cNvPr id="12331" name="Line 22"/>
            <p:cNvSpPr>
              <a:spLocks noChangeShapeType="1"/>
            </p:cNvSpPr>
            <p:nvPr/>
          </p:nvSpPr>
          <p:spPr bwMode="auto">
            <a:xfrm>
              <a:off x="4686" y="216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0" name="Text Box 25"/>
          <p:cNvSpPr txBox="1">
            <a:spLocks noChangeArrowheads="1"/>
          </p:cNvSpPr>
          <p:nvPr/>
        </p:nvSpPr>
        <p:spPr bwMode="auto">
          <a:xfrm>
            <a:off x="406400" y="2947538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2321" name="Text Box 26"/>
          <p:cNvSpPr txBox="1">
            <a:spLocks noChangeArrowheads="1"/>
          </p:cNvSpPr>
          <p:nvPr/>
        </p:nvSpPr>
        <p:spPr bwMode="auto">
          <a:xfrm>
            <a:off x="2057400" y="29475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323" name="Text Box 28"/>
          <p:cNvSpPr txBox="1">
            <a:spLocks noChangeArrowheads="1"/>
          </p:cNvSpPr>
          <p:nvPr/>
        </p:nvSpPr>
        <p:spPr bwMode="auto">
          <a:xfrm>
            <a:off x="3202553" y="2764975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trigonal planar</a:t>
            </a:r>
          </a:p>
        </p:txBody>
      </p:sp>
      <p:sp>
        <p:nvSpPr>
          <p:cNvPr id="12324" name="Text Box 29"/>
          <p:cNvSpPr txBox="1">
            <a:spLocks noChangeArrowheads="1"/>
          </p:cNvSpPr>
          <p:nvPr/>
        </p:nvSpPr>
        <p:spPr bwMode="auto">
          <a:xfrm>
            <a:off x="5132953" y="2764975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trigonal planar</a:t>
            </a:r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406400" y="3711125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12300" name="Text Box 32"/>
          <p:cNvSpPr txBox="1">
            <a:spLocks noChangeArrowheads="1"/>
          </p:cNvSpPr>
          <p:nvPr/>
        </p:nvSpPr>
        <p:spPr bwMode="auto">
          <a:xfrm>
            <a:off x="2057400" y="37111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3050153" y="370953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tetrahedral</a:t>
            </a:r>
          </a:p>
        </p:txBody>
      </p:sp>
      <p:sp>
        <p:nvSpPr>
          <p:cNvPr id="12303" name="Text Box 35"/>
          <p:cNvSpPr txBox="1">
            <a:spLocks noChangeArrowheads="1"/>
          </p:cNvSpPr>
          <p:nvPr/>
        </p:nvSpPr>
        <p:spPr bwMode="auto">
          <a:xfrm>
            <a:off x="5132953" y="370953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tetrahedral</a:t>
            </a:r>
          </a:p>
        </p:txBody>
      </p:sp>
      <p:sp>
        <p:nvSpPr>
          <p:cNvPr id="12315" name="Text Box 36"/>
          <p:cNvSpPr txBox="1">
            <a:spLocks noChangeArrowheads="1"/>
          </p:cNvSpPr>
          <p:nvPr/>
        </p:nvSpPr>
        <p:spPr bwMode="auto">
          <a:xfrm>
            <a:off x="406400" y="4395338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12316" name="Text Box 37"/>
          <p:cNvSpPr txBox="1">
            <a:spLocks noChangeArrowheads="1"/>
          </p:cNvSpPr>
          <p:nvPr/>
        </p:nvSpPr>
        <p:spPr bwMode="auto">
          <a:xfrm>
            <a:off x="2057400" y="4395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2318" name="Text Box 40"/>
          <p:cNvSpPr txBox="1">
            <a:spLocks noChangeArrowheads="1"/>
          </p:cNvSpPr>
          <p:nvPr/>
        </p:nvSpPr>
        <p:spPr bwMode="auto">
          <a:xfrm>
            <a:off x="3050153" y="42127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trigonal</a:t>
            </a:r>
          </a:p>
          <a:p>
            <a:pPr algn="ctr"/>
            <a:r>
              <a:rPr lang="en-US"/>
              <a:t>bipyramidal</a:t>
            </a:r>
          </a:p>
        </p:txBody>
      </p:sp>
      <p:sp>
        <p:nvSpPr>
          <p:cNvPr id="12319" name="Text Box 43"/>
          <p:cNvSpPr txBox="1">
            <a:spLocks noChangeArrowheads="1"/>
          </p:cNvSpPr>
          <p:nvPr/>
        </p:nvSpPr>
        <p:spPr bwMode="auto">
          <a:xfrm>
            <a:off x="5031353" y="42127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trigonal</a:t>
            </a:r>
          </a:p>
          <a:p>
            <a:pPr algn="ctr"/>
            <a:r>
              <a:rPr lang="en-US"/>
              <a:t>bipyramidal</a:t>
            </a:r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406400" y="5133525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2057400" y="5133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12547" y="5512529"/>
            <a:ext cx="4323806" cy="216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04040" y="-6534"/>
            <a:ext cx="7724775" cy="9906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VSEPR Theory</a:t>
            </a:r>
          </a:p>
        </p:txBody>
      </p:sp>
      <p:pic>
        <p:nvPicPr>
          <p:cNvPr id="55" name="Picture 6" descr="bec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699" y="2204940"/>
            <a:ext cx="1206137" cy="3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 descr="sf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543" y="5434149"/>
            <a:ext cx="1084006" cy="11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 descr="pcl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2071" y="4180115"/>
            <a:ext cx="1066798" cy="13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 descr="bbr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3029" y="2698524"/>
            <a:ext cx="1227908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 descr="ch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4384" y="3487737"/>
            <a:ext cx="1060756" cy="9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900" y="929589"/>
            <a:ext cx="6629400" cy="2895600"/>
          </a:xfrm>
        </p:spPr>
        <p:txBody>
          <a:bodyPr lIns="90488" tIns="44450" rIns="90488" bIns="44450"/>
          <a:lstStyle/>
          <a:p>
            <a:pPr marL="290513" indent="-290513" eaLnBrk="1" hangingPunct="1">
              <a:buClr>
                <a:srgbClr val="0000FF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800" b="1" dirty="0" smtClean="0"/>
              <a:t>Electronic  geometry</a:t>
            </a:r>
          </a:p>
          <a:p>
            <a:pPr marL="682625" lvl="1" indent="-277813" eaLnBrk="1" hangingPunct="1"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Distribution of regions of high electron density around the central atom</a:t>
            </a:r>
          </a:p>
          <a:p>
            <a:pPr marL="290513" indent="-290513" eaLnBrk="1" hangingPunct="1">
              <a:buClr>
                <a:srgbClr val="0000FF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800" b="1" dirty="0" smtClean="0"/>
              <a:t>Molecular geometry</a:t>
            </a:r>
            <a:r>
              <a:rPr lang="en-US" altLang="en-US" sz="2800" dirty="0" smtClean="0">
                <a:solidFill>
                  <a:schemeClr val="tx2"/>
                </a:solidFill>
              </a:rPr>
              <a:t> </a:t>
            </a:r>
          </a:p>
          <a:p>
            <a:pPr marL="682625" lvl="1" indent="-277813" eaLnBrk="1" hangingPunct="1"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Arrangement of atoms around the central atom</a:t>
            </a:r>
            <a:endParaRPr lang="en-US" altLang="en-US" sz="2400" b="1" dirty="0" smtClean="0">
              <a:solidFill>
                <a:srgbClr val="000099"/>
              </a:solidFill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328738" y="-4356"/>
            <a:ext cx="843643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Electronic </a:t>
            </a:r>
            <a:r>
              <a:rPr lang="en-US" altLang="en-US" sz="4000" u="sng" dirty="0" err="1" smtClean="0"/>
              <a:t>vs</a:t>
            </a:r>
            <a:r>
              <a:rPr lang="en-US" altLang="en-US" sz="4000" u="sng" dirty="0" smtClean="0"/>
              <a:t> Molecular Geometry</a:t>
            </a:r>
          </a:p>
        </p:txBody>
      </p:sp>
      <p:pic>
        <p:nvPicPr>
          <p:cNvPr id="5" name="Picture 5" descr="Fig03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844" y="4511578"/>
            <a:ext cx="6400800" cy="177165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255" y="4469669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9954">
            <a:off x="5090159" y="4685204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607">
            <a:off x="5584373" y="4711331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765832" y="3865514"/>
            <a:ext cx="679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NH</a:t>
            </a:r>
            <a:r>
              <a:rPr lang="en-US" sz="2400" b="1" baseline="-25000"/>
              <a:t>3</a:t>
            </a:r>
            <a:endParaRPr lang="en-US" sz="2400" b="1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166812" y="3847915"/>
            <a:ext cx="68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682637" y="3844605"/>
            <a:ext cx="644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CH</a:t>
            </a:r>
            <a:r>
              <a:rPr lang="en-US" sz="2400" b="1" baseline="-25000" dirty="0"/>
              <a:t>4</a:t>
            </a:r>
            <a:endParaRPr lang="en-US" sz="2400" b="1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655" y="4737458"/>
            <a:ext cx="1308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87386" y="3833946"/>
            <a:ext cx="1528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Electronic </a:t>
            </a:r>
            <a:endParaRPr lang="en-US" sz="1800" dirty="0"/>
          </a:p>
          <a:p>
            <a:pPr algn="ctr"/>
            <a:r>
              <a:rPr lang="en-US" sz="1800" dirty="0" smtClean="0"/>
              <a:t>Geometry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409083" y="4411653"/>
            <a:ext cx="127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Tetrahedral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-213357" y="6371101"/>
            <a:ext cx="2616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Molecular Geometry =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24697" y="6348549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71657" y="6357258"/>
            <a:ext cx="14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tetrahedral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2635" y="6348531"/>
            <a:ext cx="225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Triagonal</a:t>
            </a:r>
            <a:r>
              <a:rPr lang="en-US" dirty="0" smtClean="0"/>
              <a:t> </a:t>
            </a:r>
            <a:r>
              <a:rPr lang="en-US" dirty="0" err="1" smtClean="0"/>
              <a:t>Pyrimidal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979CC-8432-47F9-95ED-7C00E1D0B00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4579" name="Picture 5" descr="D:\Ramesh dont del\CHANG-11e\Art File\labeled_jpegs\10_labeled_images\cha02680_t1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23825"/>
            <a:ext cx="50482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10.1</a:t>
            </a:r>
          </a:p>
          <a:p>
            <a:r>
              <a:rPr lang="en-US" sz="2400" b="1" dirty="0" smtClean="0"/>
              <a:t>Page 422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79" y="2724727"/>
            <a:ext cx="178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= atom</a:t>
            </a:r>
          </a:p>
          <a:p>
            <a:r>
              <a:rPr lang="en-US" sz="2400" dirty="0" smtClean="0"/>
              <a:t>E = lone pair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D:\Ramesh dont del\CHANG-11e\Art File\labeled_jpegs\10_labeled_images\cha02680_10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908" y="1632969"/>
            <a:ext cx="5622108" cy="45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0"/>
            <a:ext cx="7648575" cy="990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4000" u="sng" dirty="0" smtClean="0"/>
              <a:t>Predicting bond angles</a:t>
            </a:r>
            <a:endParaRPr lang="en-US" altLang="en-US" sz="4000" u="sng" baseline="-25000" dirty="0" smtClean="0"/>
          </a:p>
        </p:txBody>
      </p:sp>
      <p:sp>
        <p:nvSpPr>
          <p:cNvPr id="2119683" name="Text Box 3"/>
          <p:cNvSpPr txBox="1">
            <a:spLocks noChangeArrowheads="1"/>
          </p:cNvSpPr>
          <p:nvPr/>
        </p:nvSpPr>
        <p:spPr bwMode="auto">
          <a:xfrm>
            <a:off x="902562" y="962299"/>
            <a:ext cx="7391400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71500" lvl="1" indent="-225425" algn="l">
              <a:spcBef>
                <a:spcPct val="30000"/>
              </a:spcBef>
              <a:buClr>
                <a:srgbClr val="FF0000"/>
              </a:buClr>
              <a:buSzTx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lone pair takes up more space than a bond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10.1</a:t>
            </a:r>
          </a:p>
          <a:p>
            <a:r>
              <a:rPr lang="en-US" sz="2400" b="1" dirty="0" smtClean="0"/>
              <a:t>Page 420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46754" y="-6534"/>
            <a:ext cx="764857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Geometry of SF</a:t>
            </a:r>
            <a:r>
              <a:rPr lang="en-US" altLang="en-US" sz="4000" u="sng" baseline="-25000" dirty="0" smtClean="0"/>
              <a:t>4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1867" y="2401932"/>
            <a:ext cx="8375653" cy="3230564"/>
            <a:chOff x="167" y="1679"/>
            <a:chExt cx="5276" cy="2035"/>
          </a:xfrm>
        </p:grpSpPr>
        <p:pic>
          <p:nvPicPr>
            <p:cNvPr id="15368" name="Picture 4" descr="sf4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" y="1679"/>
              <a:ext cx="1551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5" descr="sf4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983"/>
              <a:ext cx="1872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6"/>
            <p:cNvSpPr txBox="1">
              <a:spLocks noChangeArrowheads="1"/>
            </p:cNvSpPr>
            <p:nvPr/>
          </p:nvSpPr>
          <p:spPr bwMode="auto">
            <a:xfrm>
              <a:off x="2400" y="2507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>
                  <a:solidFill>
                    <a:srgbClr val="000000"/>
                  </a:solidFill>
                </a:rPr>
                <a:t>or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967" y="3304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167" y="2537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>
                  <a:solidFill>
                    <a:srgbClr val="000000"/>
                  </a:solidFill>
                </a:rPr>
                <a:t>F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15373" name="Text Box 10"/>
            <p:cNvSpPr txBox="1">
              <a:spLocks noChangeArrowheads="1"/>
            </p:cNvSpPr>
            <p:nvPr/>
          </p:nvSpPr>
          <p:spPr bwMode="auto">
            <a:xfrm>
              <a:off x="4005" y="3386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>
              <a:off x="1806" y="2826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15375" name="Text Box 12"/>
            <p:cNvSpPr txBox="1">
              <a:spLocks noChangeArrowheads="1"/>
            </p:cNvSpPr>
            <p:nvPr/>
          </p:nvSpPr>
          <p:spPr bwMode="auto">
            <a:xfrm>
              <a:off x="1863" y="2273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15376" name="Text Box 13"/>
            <p:cNvSpPr txBox="1">
              <a:spLocks noChangeArrowheads="1"/>
            </p:cNvSpPr>
            <p:nvPr/>
          </p:nvSpPr>
          <p:spPr bwMode="auto">
            <a:xfrm>
              <a:off x="4915" y="2379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15377" name="Text Box 14"/>
            <p:cNvSpPr txBox="1">
              <a:spLocks noChangeArrowheads="1"/>
            </p:cNvSpPr>
            <p:nvPr/>
          </p:nvSpPr>
          <p:spPr bwMode="auto">
            <a:xfrm>
              <a:off x="4013" y="1788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4900" y="2854"/>
              <a:ext cx="528" cy="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342900" indent="-342900">
                <a:buClr>
                  <a:srgbClr val="3333CC"/>
                </a:buClr>
              </a:pPr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365" name="Text Box 19"/>
          <p:cNvSpPr txBox="1">
            <a:spLocks noChangeArrowheads="1"/>
          </p:cNvSpPr>
          <p:nvPr/>
        </p:nvSpPr>
        <p:spPr bwMode="auto">
          <a:xfrm>
            <a:off x="933996" y="5583828"/>
            <a:ext cx="3581400" cy="819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3333CC"/>
              </a:buClr>
            </a:pPr>
            <a:r>
              <a:rPr lang="en-US" sz="2400" dirty="0">
                <a:solidFill>
                  <a:srgbClr val="000000"/>
                </a:solidFill>
              </a:rPr>
              <a:t>3 bonds at 90°</a:t>
            </a:r>
          </a:p>
          <a:p>
            <a:pPr marL="342900" indent="-342900">
              <a:spcBef>
                <a:spcPct val="0"/>
              </a:spcBef>
              <a:buClr>
                <a:srgbClr val="3333CC"/>
              </a:buClr>
            </a:pPr>
            <a:r>
              <a:rPr lang="en-US" sz="2400" dirty="0">
                <a:solidFill>
                  <a:srgbClr val="000000"/>
                </a:solidFill>
              </a:rPr>
              <a:t>1 bond at 180°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6" name="Text Box 20"/>
          <p:cNvSpPr txBox="1">
            <a:spLocks noChangeArrowheads="1"/>
          </p:cNvSpPr>
          <p:nvPr/>
        </p:nvSpPr>
        <p:spPr bwMode="auto">
          <a:xfrm>
            <a:off x="5536476" y="5609952"/>
            <a:ext cx="2301240" cy="8284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3333CC"/>
              </a:buClr>
            </a:pPr>
            <a:r>
              <a:rPr lang="en-US" sz="2400" dirty="0">
                <a:solidFill>
                  <a:srgbClr val="000000"/>
                </a:solidFill>
              </a:rPr>
              <a:t>2 bonds at 90°</a:t>
            </a:r>
          </a:p>
          <a:p>
            <a:pPr marL="342900" indent="-342900">
              <a:spcBef>
                <a:spcPct val="0"/>
              </a:spcBef>
              <a:buClr>
                <a:srgbClr val="3333CC"/>
              </a:buClr>
            </a:pPr>
            <a:r>
              <a:rPr lang="en-US" sz="2400" dirty="0">
                <a:solidFill>
                  <a:srgbClr val="000000"/>
                </a:solidFill>
              </a:rPr>
              <a:t>2 bonds at 120°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02562" y="962299"/>
            <a:ext cx="7391400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71500" lvl="1" indent="-225425" algn="l">
              <a:spcBef>
                <a:spcPct val="30000"/>
              </a:spcBef>
              <a:buClr>
                <a:srgbClr val="FF0000"/>
              </a:buClr>
              <a:buSzTx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lone pair takes up more space than a bond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192" y="1554480"/>
            <a:ext cx="766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SF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Electronic geometry: 5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balloons = </a:t>
            </a:r>
            <a:r>
              <a:rPr lang="en-US" sz="2400" dirty="0" err="1" smtClean="0"/>
              <a:t>triaganol</a:t>
            </a:r>
            <a:r>
              <a:rPr lang="en-US" sz="2400" dirty="0" smtClean="0"/>
              <a:t> </a:t>
            </a:r>
            <a:r>
              <a:rPr lang="en-US" sz="2400" dirty="0" err="1" smtClean="0"/>
              <a:t>bipyrimidal</a:t>
            </a:r>
            <a:endParaRPr lang="en-US" sz="2400" dirty="0" smtClean="0"/>
          </a:p>
          <a:p>
            <a:pPr algn="ctr"/>
            <a:r>
              <a:rPr lang="en-US" sz="2400" dirty="0" smtClean="0"/>
              <a:t>Which of these is the correct molecular geometry?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210" y="793936"/>
            <a:ext cx="6041188" cy="58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4040" y="-6534"/>
            <a:ext cx="7724775" cy="9906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VSEPR Theory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6" y="2978286"/>
            <a:ext cx="189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= atom</a:t>
            </a:r>
          </a:p>
          <a:p>
            <a:r>
              <a:rPr lang="en-US" sz="2400" dirty="0" smtClean="0"/>
              <a:t>E = lone pair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33" y="6529"/>
            <a:ext cx="764857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Five Basic Geometries</a:t>
            </a:r>
          </a:p>
        </p:txBody>
      </p:sp>
      <p:pic>
        <p:nvPicPr>
          <p:cNvPr id="21508" name="Picture 5" descr="bb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73324"/>
            <a:ext cx="1595722" cy="9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bec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01924"/>
            <a:ext cx="1654824" cy="4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h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844724"/>
            <a:ext cx="1595722" cy="149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pcl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108" y="2137869"/>
            <a:ext cx="1363013" cy="178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 descr="sf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5880" y="2114475"/>
            <a:ext cx="1689298" cy="18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1114697" y="1870159"/>
            <a:ext cx="19050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buClr>
                <a:srgbClr val="3333CC"/>
              </a:buClr>
            </a:pPr>
            <a:r>
              <a:rPr lang="en-US" dirty="0">
                <a:solidFill>
                  <a:srgbClr val="000000"/>
                </a:solidFill>
              </a:rPr>
              <a:t>Linear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038600" y="1942004"/>
            <a:ext cx="17526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buClr>
                <a:srgbClr val="3333CC"/>
              </a:buClr>
            </a:pPr>
            <a:r>
              <a:rPr lang="en-US" dirty="0" err="1">
                <a:solidFill>
                  <a:srgbClr val="000000"/>
                </a:solidFill>
              </a:rPr>
              <a:t>Trigonal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6398623" y="3274412"/>
            <a:ext cx="23622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buClr>
                <a:srgbClr val="3333CC"/>
              </a:buClr>
            </a:pPr>
            <a:r>
              <a:rPr lang="en-US" dirty="0">
                <a:solidFill>
                  <a:srgbClr val="000000"/>
                </a:solidFill>
              </a:rPr>
              <a:t>Octahedral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679266" y="3389798"/>
            <a:ext cx="38862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buClr>
                <a:srgbClr val="3333CC"/>
              </a:buClr>
            </a:pPr>
            <a:r>
              <a:rPr lang="en-US" dirty="0" err="1">
                <a:solidFill>
                  <a:srgbClr val="000000"/>
                </a:solidFill>
              </a:rPr>
              <a:t>Trigonal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bipyramidal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6548846" y="2325227"/>
            <a:ext cx="23622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42900" indent="-342900">
              <a:buClr>
                <a:srgbClr val="3333CC"/>
              </a:buClr>
            </a:pPr>
            <a:r>
              <a:rPr lang="en-US">
                <a:solidFill>
                  <a:srgbClr val="000000"/>
                </a:solidFill>
              </a:rPr>
              <a:t>Tetrahedral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1" y="5109651"/>
            <a:ext cx="1143000" cy="1266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5171725"/>
            <a:ext cx="1143000" cy="1095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5221775"/>
            <a:ext cx="1143000" cy="1133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9" y="5171725"/>
            <a:ext cx="114300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5228875"/>
            <a:ext cx="1143000" cy="10858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022" y="6379155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63360" y="6376476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Hexahedron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20866" y="6376476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76718" y="6376476"/>
            <a:ext cx="157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Dodecahedron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74982" y="6376476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Icosahedron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06324" y="3513907"/>
            <a:ext cx="1313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Reality</a:t>
            </a:r>
          </a:p>
          <a:p>
            <a:pPr algn="ctr"/>
            <a:r>
              <a:rPr lang="en-US" sz="3200" dirty="0" err="1" smtClean="0"/>
              <a:t>vs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Plato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10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50" y="1145370"/>
            <a:ext cx="6006250" cy="3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rsc.org/images/FEATURE_CRYSTALS_pg175_250_tcm18-209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976" y="3586000"/>
            <a:ext cx="3026532" cy="303863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1053921" y="3107812"/>
            <a:ext cx="5282485" cy="20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684" y="2802721"/>
            <a:ext cx="2541432" cy="97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6170" y="422612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078" y="2445669"/>
            <a:ext cx="1775813" cy="88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60320" y="1841863"/>
            <a:ext cx="1776549" cy="2873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2178" y="1384663"/>
            <a:ext cx="3709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Why molecular geometries matter!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986239"/>
            <a:ext cx="7315200" cy="1431674"/>
          </a:xfrm>
        </p:spPr>
        <p:txBody>
          <a:bodyPr wrap="square" lIns="90488" tIns="44450" rIns="90488" bIns="44450">
            <a:spAutoFit/>
          </a:bodyPr>
          <a:lstStyle/>
          <a:p>
            <a:pPr marL="290513" indent="-290513" eaLnBrk="1" hangingPunct="1">
              <a:spcBef>
                <a:spcPts val="1200"/>
              </a:spcBef>
              <a:buClr>
                <a:srgbClr val="0000FF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800" b="1" dirty="0" smtClean="0"/>
              <a:t>Dipole moment (</a:t>
            </a:r>
            <a:r>
              <a:rPr lang="en-US" altLang="en-US" b="1" dirty="0" smtClean="0">
                <a:sym typeface="Symbol"/>
              </a:rPr>
              <a:t></a:t>
            </a:r>
            <a:r>
              <a:rPr lang="en-US" altLang="en-US" sz="2800" b="1" dirty="0" smtClean="0"/>
              <a:t>)</a:t>
            </a:r>
          </a:p>
          <a:p>
            <a:pPr marL="682625" lvl="1" indent="-277813" eaLnBrk="1" hangingPunct="1"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The product of the charge </a:t>
            </a:r>
            <a:r>
              <a:rPr lang="en-US" altLang="en-US" sz="2400" b="1" i="1" dirty="0" smtClean="0">
                <a:latin typeface="Times" pitchFamily="18" charset="0"/>
              </a:rPr>
              <a:t>Q</a:t>
            </a:r>
            <a:r>
              <a:rPr lang="en-US" altLang="en-US" sz="2400" dirty="0" smtClean="0"/>
              <a:t> and the distance </a:t>
            </a:r>
            <a:r>
              <a:rPr lang="en-US" altLang="en-US" sz="2600" b="1" i="1" dirty="0" smtClean="0">
                <a:latin typeface="Times" pitchFamily="18" charset="0"/>
              </a:rPr>
              <a:t>r</a:t>
            </a:r>
            <a:r>
              <a:rPr lang="en-US" altLang="en-US" sz="2400" dirty="0" smtClean="0"/>
              <a:t> between the charges </a:t>
            </a:r>
            <a:r>
              <a:rPr lang="en-US" altLang="en-US" sz="2400" b="1" i="1" dirty="0" smtClean="0">
                <a:latin typeface="Times" pitchFamily="18" charset="0"/>
              </a:rPr>
              <a:t>Q+</a:t>
            </a:r>
            <a:r>
              <a:rPr lang="en-US" altLang="en-US" sz="2400" dirty="0" smtClean="0"/>
              <a:t> and </a:t>
            </a:r>
            <a:r>
              <a:rPr lang="en-US" altLang="en-US" sz="2400" b="1" i="1" dirty="0" smtClean="0">
                <a:latin typeface="Times" pitchFamily="18" charset="0"/>
              </a:rPr>
              <a:t>Q–</a:t>
            </a:r>
            <a:endParaRPr lang="en-US" altLang="en-US" sz="2400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741603" y="6529"/>
            <a:ext cx="7648575" cy="9144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4200" u="sng" dirty="0" smtClean="0"/>
              <a:t>Dipole Moment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914" y="2621524"/>
            <a:ext cx="17526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914" y="2522494"/>
            <a:ext cx="434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Measured in </a:t>
            </a:r>
            <a:r>
              <a:rPr lang="en-US" sz="2000" dirty="0" err="1" smtClean="0">
                <a:latin typeface="+mj-lt"/>
                <a:cs typeface="Times New Roman" pitchFamily="18" charset="0"/>
                <a:sym typeface="Symbol"/>
              </a:rPr>
              <a:t>debyes</a:t>
            </a:r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 (D)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1 D = 3.33610</a:t>
            </a:r>
            <a:r>
              <a:rPr lang="en-US" sz="2000" baseline="30000" dirty="0" smtClean="0">
                <a:latin typeface="+mj-lt"/>
                <a:cs typeface="Times New Roman" pitchFamily="18" charset="0"/>
                <a:sym typeface="Symbol"/>
              </a:rPr>
              <a:t>–30</a:t>
            </a:r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 C m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1520" y="3518583"/>
            <a:ext cx="7315200" cy="1702517"/>
          </a:xfrm>
          <a:prstGeom prst="rect">
            <a:avLst/>
          </a:prstGeom>
        </p:spPr>
        <p:txBody>
          <a:bodyPr vert="horz" wrap="square" lIns="90488" tIns="44450" rIns="90488" bIns="44450" rtlCol="0">
            <a:sp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Polar Covalent Bonds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2625" marR="0" lvl="1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Bonds between elements with different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electronegativity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an asymmetric electron density distribution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10.2</a:t>
            </a:r>
          </a:p>
          <a:p>
            <a:r>
              <a:rPr lang="en-US" sz="2400" b="1" dirty="0" smtClean="0"/>
              <a:t>Page 425</a:t>
            </a:r>
            <a:endParaRPr lang="en-US" sz="2400" b="1" dirty="0"/>
          </a:p>
        </p:txBody>
      </p:sp>
      <p:pic>
        <p:nvPicPr>
          <p:cNvPr id="21506" name="Picture 2" descr="http://textflow.mheducation.com/figures/0077386620/cha02680_eq1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75" y="5445442"/>
            <a:ext cx="1477750" cy="863918"/>
          </a:xfrm>
          <a:prstGeom prst="rect">
            <a:avLst/>
          </a:prstGeom>
          <a:noFill/>
        </p:spPr>
      </p:pic>
      <p:pic>
        <p:nvPicPr>
          <p:cNvPr id="21508" name="Picture 4" descr="http://textflow.mheducation.com/figures/0077386620/cha02680_eq1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915" y="5372417"/>
            <a:ext cx="1068527" cy="909387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" descr="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813" y="1183958"/>
            <a:ext cx="5500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7DB96-A51F-4055-8A81-565920C02C5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20040" y="124460"/>
            <a:ext cx="8458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/>
              <a:t>Dipole Moments and Polar Molecules</a:t>
            </a:r>
          </a:p>
        </p:txBody>
      </p:sp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3044825" y="290004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3798" name="Text Box 16"/>
          <p:cNvSpPr txBox="1">
            <a:spLocks noChangeArrowheads="1"/>
          </p:cNvSpPr>
          <p:nvPr/>
        </p:nvSpPr>
        <p:spPr bwMode="auto">
          <a:xfrm>
            <a:off x="5368925" y="286194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3799" name="Text Box 17"/>
          <p:cNvSpPr txBox="1">
            <a:spLocks noChangeArrowheads="1"/>
          </p:cNvSpPr>
          <p:nvPr/>
        </p:nvSpPr>
        <p:spPr bwMode="auto">
          <a:xfrm>
            <a:off x="4700588" y="1895158"/>
            <a:ext cx="170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electron rich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33800" name="Text Box 18"/>
          <p:cNvSpPr txBox="1">
            <a:spLocks noChangeArrowheads="1"/>
          </p:cNvSpPr>
          <p:nvPr/>
        </p:nvSpPr>
        <p:spPr bwMode="auto">
          <a:xfrm>
            <a:off x="2317750" y="2047558"/>
            <a:ext cx="180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electron poor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region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48000" y="3608070"/>
            <a:ext cx="2819400" cy="838200"/>
            <a:chOff x="1920" y="2064"/>
            <a:chExt cx="1776" cy="52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920" y="2160"/>
              <a:ext cx="1776" cy="432"/>
              <a:chOff x="1920" y="2160"/>
              <a:chExt cx="1776" cy="432"/>
            </a:xfrm>
          </p:grpSpPr>
          <p:sp>
            <p:nvSpPr>
              <p:cNvPr id="33808" name="Text Box 6"/>
              <p:cNvSpPr txBox="1">
                <a:spLocks noChangeArrowheads="1"/>
              </p:cNvSpPr>
              <p:nvPr/>
            </p:nvSpPr>
            <p:spPr bwMode="auto">
              <a:xfrm>
                <a:off x="1920" y="2304"/>
                <a:ext cx="3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d+</a:t>
                </a:r>
              </a:p>
            </p:txBody>
          </p:sp>
          <p:sp>
            <p:nvSpPr>
              <p:cNvPr id="33809" name="Text Box 7"/>
              <p:cNvSpPr txBox="1">
                <a:spLocks noChangeArrowheads="1"/>
              </p:cNvSpPr>
              <p:nvPr/>
            </p:nvSpPr>
            <p:spPr bwMode="auto">
              <a:xfrm>
                <a:off x="3380" y="2256"/>
                <a:ext cx="3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ymbol" pitchFamily="18" charset="2"/>
                  </a:rPr>
                  <a:t>d-</a:t>
                </a:r>
              </a:p>
            </p:txBody>
          </p:sp>
          <p:sp>
            <p:nvSpPr>
              <p:cNvPr id="33810" name="Line 9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7" name="Line 19"/>
            <p:cNvSpPr>
              <a:spLocks noChangeShapeType="1"/>
            </p:cNvSpPr>
            <p:nvPr/>
          </p:nvSpPr>
          <p:spPr bwMode="auto">
            <a:xfrm>
              <a:off x="2160" y="20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09600" y="4800600"/>
            <a:ext cx="156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Symbol" pitchFamily="18" charset="2"/>
              </a:rPr>
              <a:t>m</a:t>
            </a:r>
            <a:r>
              <a:rPr lang="en-US" sz="2800" dirty="0"/>
              <a:t> = </a:t>
            </a:r>
            <a:r>
              <a:rPr lang="en-US" sz="2800" i="1" dirty="0"/>
              <a:t>Q</a:t>
            </a:r>
            <a:r>
              <a:rPr lang="en-US" sz="2800" dirty="0"/>
              <a:t> x </a:t>
            </a:r>
            <a:r>
              <a:rPr lang="en-US" sz="2800" i="1" dirty="0"/>
              <a:t>r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09600" y="5313363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is the charge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609600" y="5762625"/>
            <a:ext cx="472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/>
              <a:t> is the distance between charges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09600" y="6211888"/>
            <a:ext cx="319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D = 3.36 x 10</a:t>
            </a:r>
            <a:r>
              <a:rPr lang="en-US" baseline="30000"/>
              <a:t>-30</a:t>
            </a:r>
            <a:r>
              <a:rPr lang="en-US"/>
              <a:t> C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9"/>
            <a:ext cx="8229600" cy="1143000"/>
          </a:xfrm>
        </p:spPr>
        <p:txBody>
          <a:bodyPr/>
          <a:lstStyle/>
          <a:p>
            <a:r>
              <a:rPr lang="en-US" dirty="0" smtClean="0"/>
              <a:t>“Elemental” Geometries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54"/>
          <a:stretch/>
        </p:blipFill>
        <p:spPr>
          <a:xfrm>
            <a:off x="1018086" y="1547431"/>
            <a:ext cx="1371600" cy="154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240" y="3072964"/>
            <a:ext cx="1723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─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Philosopher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338" y="114732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gency FB" panose="020B0503020202020204" pitchFamily="34" charset="0"/>
              </a:rPr>
              <a:t>Plato</a:t>
            </a:r>
            <a:endParaRPr lang="en-US" sz="2000" b="1" dirty="0">
              <a:latin typeface="Agency FB" panose="020B0503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 rot="5400000">
            <a:off x="5137787" y="-383502"/>
            <a:ext cx="733797" cy="5733174"/>
          </a:xfrm>
          <a:prstGeom prst="wedgeRectCallout">
            <a:avLst>
              <a:gd name="adj1" fmla="val 20879"/>
              <a:gd name="adj2" fmla="val 610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7016" y="2149592"/>
            <a:ext cx="568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Each </a:t>
            </a:r>
            <a:r>
              <a:rPr lang="en-US" dirty="0"/>
              <a:t>of the </a:t>
            </a:r>
            <a:r>
              <a:rPr lang="en-US" dirty="0" smtClean="0"/>
              <a:t>five classical elements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b="1" dirty="0" smtClean="0"/>
              <a:t>ether</a:t>
            </a:r>
            <a:r>
              <a:rPr lang="en-US" dirty="0" smtClean="0"/>
              <a:t>, </a:t>
            </a:r>
            <a:r>
              <a:rPr lang="en-US" b="1" dirty="0" smtClean="0"/>
              <a:t>earth,</a:t>
            </a:r>
            <a:r>
              <a:rPr lang="en-US" b="1" dirty="0"/>
              <a:t> </a:t>
            </a:r>
            <a:r>
              <a:rPr lang="en-US" b="1" dirty="0" smtClean="0"/>
              <a:t>air,</a:t>
            </a:r>
            <a:r>
              <a:rPr lang="en-US" b="1" dirty="0"/>
              <a:t> </a:t>
            </a:r>
            <a:r>
              <a:rPr lang="en-US" b="1" dirty="0" smtClean="0"/>
              <a:t>fire, </a:t>
            </a:r>
            <a:r>
              <a:rPr lang="en-US" b="1" dirty="0"/>
              <a:t>and </a:t>
            </a:r>
            <a:r>
              <a:rPr lang="en-US" b="1" dirty="0" smtClean="0"/>
              <a:t>water</a:t>
            </a:r>
            <a:r>
              <a:rPr lang="en-US" dirty="0" smtClean="0"/>
              <a:t>) has </a:t>
            </a:r>
            <a:r>
              <a:rPr lang="en-US" dirty="0"/>
              <a:t>a </a:t>
            </a:r>
            <a:r>
              <a:rPr lang="en-US" dirty="0" smtClean="0"/>
              <a:t>shape.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1" y="4077674"/>
            <a:ext cx="1143000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4139748"/>
            <a:ext cx="1143000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189798"/>
            <a:ext cx="1143000" cy="1133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9" y="4139748"/>
            <a:ext cx="11430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4196898"/>
            <a:ext cx="1143000" cy="1085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022" y="5347178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63360" y="5344499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Hexahedron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0866" y="5344499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76718" y="5344499"/>
            <a:ext cx="157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Dodecahedron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74982" y="5344499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Icosahedron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345" y="2713674"/>
            <a:ext cx="398145" cy="2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319" y="2662239"/>
            <a:ext cx="429716" cy="3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E4C6B-D0FC-4362-9140-5CD0E9DFCF16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741603" y="84907"/>
            <a:ext cx="7648575" cy="9144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Examples of Dipole Moments</a:t>
            </a:r>
          </a:p>
        </p:txBody>
      </p:sp>
      <p:pic>
        <p:nvPicPr>
          <p:cNvPr id="6" name="Picture 1" descr="cha02680_t10_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38" y="3240600"/>
            <a:ext cx="6968490" cy="320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17914" y="1044184"/>
            <a:ext cx="1752600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3914" y="945154"/>
            <a:ext cx="434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Measured in </a:t>
            </a:r>
            <a:r>
              <a:rPr lang="en-US" sz="2000" dirty="0" err="1" smtClean="0">
                <a:latin typeface="+mj-lt"/>
                <a:cs typeface="Times New Roman" pitchFamily="18" charset="0"/>
                <a:sym typeface="Symbol"/>
              </a:rPr>
              <a:t>debyes</a:t>
            </a:r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 (D)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1 D = 3.33610</a:t>
            </a:r>
            <a:r>
              <a:rPr lang="en-US" sz="2000" baseline="30000" dirty="0" smtClean="0">
                <a:latin typeface="+mj-lt"/>
                <a:cs typeface="Times New Roman" pitchFamily="18" charset="0"/>
                <a:sym typeface="Symbol"/>
              </a:rPr>
              <a:t>–30</a:t>
            </a:r>
            <a:r>
              <a:rPr lang="en-US" sz="2000" dirty="0" smtClean="0">
                <a:latin typeface="+mj-lt"/>
                <a:cs typeface="Times New Roman" pitchFamily="18" charset="0"/>
                <a:sym typeface="Symbol"/>
              </a:rPr>
              <a:t> C m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3647440" y="2432685"/>
          <a:ext cx="1187452" cy="366713"/>
        </p:xfrm>
        <a:graphic>
          <a:graphicData uri="http://schemas.openxmlformats.org/presentationml/2006/ole">
            <p:oleObj spid="_x0000_s18433" name="CS ChemDraw Drawing" r:id="rId6" imgW="432483" imgH="133920" progId="ChemDraw.Document.6.0">
              <p:embed/>
            </p:oleObj>
          </a:graphicData>
        </a:graphic>
      </p:graphicFrame>
      <p:sp>
        <p:nvSpPr>
          <p:cNvPr id="8" name="Left Brace 7"/>
          <p:cNvSpPr/>
          <p:nvPr/>
        </p:nvSpPr>
        <p:spPr>
          <a:xfrm rot="5400000">
            <a:off x="4060030" y="1840706"/>
            <a:ext cx="287657" cy="87344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1938" y="1758315"/>
            <a:ext cx="36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211580"/>
            <a:ext cx="7924800" cy="4527906"/>
          </a:xfrm>
        </p:spPr>
        <p:txBody>
          <a:bodyPr lIns="90488" tIns="44450" rIns="90488" bIns="44450">
            <a:spAutoFit/>
          </a:bodyPr>
          <a:lstStyle/>
          <a:p>
            <a:pPr marL="290513" indent="-290513" eaLnBrk="1" hangingPunct="1">
              <a:buClr>
                <a:srgbClr val="0000FF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Nonpolar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Molecule</a:t>
            </a:r>
          </a:p>
          <a:p>
            <a:pPr marL="682625" lvl="1" indent="-277813" eaLnBrk="1" hangingPunct="1"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Dipole moments for all bonds cancel out</a:t>
            </a:r>
          </a:p>
          <a:p>
            <a:pPr marL="290513" indent="-290513" eaLnBrk="1" hangingPunct="1">
              <a:spcBef>
                <a:spcPct val="50000"/>
              </a:spcBef>
              <a:buClr>
                <a:srgbClr val="0000FF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Polar Molecule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marL="682625" lvl="1" indent="-277813" eaLnBrk="1" hangingPunct="1"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Dipole moments for all bonds don’t cancel out – the molecule has the resulting net dipole moment</a:t>
            </a:r>
          </a:p>
          <a:p>
            <a:pPr marL="290513" indent="-290513" eaLnBrk="1" hangingPunct="1">
              <a:spcBef>
                <a:spcPct val="50000"/>
              </a:spcBef>
              <a:buClr>
                <a:srgbClr val="0000FF"/>
              </a:buClr>
              <a:buSzTx/>
              <a:buNone/>
              <a:defRPr/>
            </a:pPr>
            <a:endParaRPr lang="en-US" altLang="en-US" sz="2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eaLnBrk="1" hangingPunct="1">
              <a:spcBef>
                <a:spcPct val="50000"/>
              </a:spcBef>
              <a:buClr>
                <a:srgbClr val="0000FF"/>
              </a:buClr>
              <a:buSzTx/>
              <a:buNone/>
              <a:defRPr/>
            </a:pPr>
            <a:r>
              <a:rPr lang="en-US" alt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Important to Note</a:t>
            </a:r>
            <a:endParaRPr lang="en-US" altLang="en-US" sz="2800" u="sng" dirty="0" smtClean="0">
              <a:solidFill>
                <a:schemeClr val="tx2"/>
              </a:solidFill>
            </a:endParaRPr>
          </a:p>
          <a:p>
            <a:pPr marL="682625" lvl="1" indent="-277813" eaLnBrk="1" hangingPunct="1">
              <a:buClr>
                <a:srgbClr val="FF0000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Even if a molecule contains polar bonds, it might be </a:t>
            </a:r>
            <a:r>
              <a:rPr lang="en-US" altLang="en-US" sz="2400" dirty="0" err="1" smtClean="0"/>
              <a:t>nonpolar</a:t>
            </a:r>
            <a:r>
              <a:rPr lang="en-US" altLang="en-US" sz="2400" dirty="0" smtClean="0"/>
              <a:t>, i.e. its total dipole moment = 0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785943" y="84907"/>
            <a:ext cx="7648575" cy="9144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Polar and </a:t>
            </a:r>
            <a:r>
              <a:rPr lang="en-US" altLang="en-US" sz="4000" u="sng" dirty="0" err="1" smtClean="0"/>
              <a:t>Nonpolar</a:t>
            </a:r>
            <a:r>
              <a:rPr lang="en-US" altLang="en-US" sz="4000" u="sng" dirty="0" smtClean="0"/>
              <a:t> Molecules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8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18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48873-68CB-400F-9B26-51623AE8095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970" y="933450"/>
            <a:ext cx="319881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830" y="1135380"/>
            <a:ext cx="32654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5943" y="84907"/>
            <a:ext cx="7648575" cy="914400"/>
          </a:xfrm>
          <a:prstGeom prst="rect">
            <a:avLst/>
          </a:prstGeom>
          <a:noFill/>
        </p:spPr>
        <p:txBody>
          <a:bodyPr lIns="90488" tIns="44450" rIns="90488" bIns="4445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Dipole Moments of NH</a:t>
            </a:r>
            <a:r>
              <a:rPr kumimoji="0" lang="en-US" altLang="en-US" sz="40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NF</a:t>
            </a:r>
            <a:r>
              <a:rPr kumimoji="0" lang="en-US" altLang="en-US" sz="40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10.2</a:t>
            </a:r>
          </a:p>
          <a:p>
            <a:r>
              <a:rPr lang="en-US" sz="2400" b="1" dirty="0" smtClean="0"/>
              <a:t>Page 427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943" y="84907"/>
            <a:ext cx="7648575" cy="9144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 and </a:t>
            </a:r>
            <a:r>
              <a:rPr kumimoji="0" lang="en-US" alt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Nonpolar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Molecules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88" y="1157424"/>
            <a:ext cx="1495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648" y="925013"/>
            <a:ext cx="2076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035" y="1002847"/>
            <a:ext cx="2057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76" y="2978468"/>
            <a:ext cx="2057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819" y="4545466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4715" y="3245847"/>
            <a:ext cx="2181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365" y="4629150"/>
            <a:ext cx="1819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62506" y="1123404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</a:rPr>
              <a:t>Bond Dipole</a:t>
            </a:r>
            <a:endParaRPr lang="en-US" sz="2400" dirty="0">
              <a:solidFill>
                <a:srgbClr val="CC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3499" y="1576251"/>
            <a:ext cx="23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Molecular Dipole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76F7C-C6AE-45FE-A2AD-E47F11F94914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408616" y="5839101"/>
            <a:ext cx="6934200" cy="1001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31775" indent="-231775" algn="l">
              <a:buClr>
                <a:srgbClr val="3333CC"/>
              </a:buClr>
              <a:buSzTx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Red – more electron density (more negative)</a:t>
            </a:r>
          </a:p>
          <a:p>
            <a:pPr marL="231775" indent="-231775" algn="l">
              <a:buClr>
                <a:srgbClr val="3333CC"/>
              </a:buClr>
              <a:buSzTx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Blue – less electron density (more positive)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066800" y="881735"/>
            <a:ext cx="990600" cy="576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Clr>
                <a:srgbClr val="3333CC"/>
              </a:buClr>
              <a:buSzTx/>
            </a:pPr>
            <a:r>
              <a:rPr lang="en-US" sz="3200" dirty="0">
                <a:solidFill>
                  <a:srgbClr val="000000"/>
                </a:solidFill>
              </a:rPr>
              <a:t>CH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962400" y="894798"/>
            <a:ext cx="990600" cy="576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Clr>
                <a:srgbClr val="3333CC"/>
              </a:buClr>
              <a:buSzTx/>
            </a:pPr>
            <a:r>
              <a:rPr lang="en-US" sz="3200" dirty="0">
                <a:solidFill>
                  <a:srgbClr val="000000"/>
                </a:solidFill>
              </a:rPr>
              <a:t>NH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7121438" y="868672"/>
            <a:ext cx="990600" cy="576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Clr>
                <a:srgbClr val="3333CC"/>
              </a:buClr>
              <a:buSzTx/>
            </a:pPr>
            <a:r>
              <a:rPr lang="en-US" sz="3200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O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1272" name="Picture 13" descr="ch4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72" y="3459485"/>
            <a:ext cx="2201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 descr="nh3-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9566"/>
            <a:ext cx="24384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5" descr="h2o-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39662">
            <a:off x="6585858" y="3731635"/>
            <a:ext cx="200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85943" y="84907"/>
            <a:ext cx="7648575" cy="9144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 and </a:t>
            </a:r>
            <a:r>
              <a:rPr kumimoji="0" lang="en-US" alt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Nonpolar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Molecules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807" y="1555931"/>
            <a:ext cx="1514066" cy="16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2215" y="1529806"/>
            <a:ext cx="182839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0656" y="1658983"/>
            <a:ext cx="1611334" cy="17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317" y="1103162"/>
            <a:ext cx="5777366" cy="524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41603" y="-6534"/>
            <a:ext cx="7648575" cy="990600"/>
          </a:xfrm>
          <a:noFill/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u="sng" dirty="0" smtClean="0"/>
              <a:t>Quick Quiz</a:t>
            </a:r>
            <a:endParaRPr lang="en-US" altLang="en-US" sz="4000" u="sng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4545" y="3713018"/>
            <a:ext cx="6687128" cy="283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Why should we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71" y="1532335"/>
            <a:ext cx="78015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Solubility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Miscibility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Boiling/melting points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p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Optical Transitions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Crystal Structure/Property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Thermal Electrical Conductivity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Intermolecular Forces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LCD screens</a:t>
            </a:r>
            <a:endParaRPr lang="en-US" sz="2400" dirty="0"/>
          </a:p>
        </p:txBody>
      </p:sp>
      <p:sp>
        <p:nvSpPr>
          <p:cNvPr id="86021" name="AutoShape 5" descr="data:image/png;base64,iVBORw0KGgoAAAANSUhEUgAAAPAAAADSCAMAAABD772dAAABSlBMVEX///+ZzP8AAADMzMzPz8+bz/+c0P/S0tKe0//Jycmf1P/U1NTIyMjExMSrq6uzs7O+vr6ioqKHtOG3t7efn5+GhoaVxvj///uZmZmPv++BrNeurq5ggaGNvOsLAABqaGlVU1R7e3toi64AAAhLZX56o8yTk5N0c3OBgYFeXV10m8JIVmcuP1BskbU5NjdJRkdEW3I3Kxrk2cz08/I9Pj/+8+UxLipZd5WFemtPQjAgMUHk5OQUCADw6N4eHx/j2s53bWEbKTa0nn84T2QsIQ0zRFU2O0Vhe5aRiX4MHixfU0O+q5IOEBPRxbaMeWAnKCqeinC3rJ57alMhGAhJQjcuIxC/s6NHOimdloyShXMqJiCOgnJrY1ixoo3s2cF8blkXFhb35c7RvKHNxLk9NSsXICenkXVQPSdpWkQuJxxiWlAADRuPgGpXTD7rgfBbAAAVuElEQVR4nO1daVsayxKWmg0cBoZdEGRx2GVRUCKCaBAXXJDgdhIXoiaX6PH/f73dM+wKjokcRs55P0x8jMPTL11dXVVdVT019R/+w78LttRa9fj481pq3AP5h5C6KoOIcnV53GP5J/DdA+DV6fX64DyU8+MezehxnQM3yZAIjMYLp3fjHs+okQpDgGiCJAMTP8e2K/CSBMHxiC9nIkkvHI97SKNF6nQdT20giB4zbobkE3XbuMc0UhTAQmKuTcIEE4KzcY9ppDgGg0jYy7CsGREmDRAY95hGio2KXiS8nkgk4kFE2FS3jHtMI0WLcGuGCW09NO4xjRR/ga5nDZOzMNkzfAszZJeWxkqrOu4xjRSpXBxvS7Nm/EDcOU99su1p2xEEWGxjiYYWmmW4GfeQRoy1EzBLbLE1rYPFifcRmVrdQiATy2CemQnU4edkSzQGWYOwN5yuSz7xfdky2VoLLWNTDmCzJPgiCJlk9hFyfxcm16C2EWX4IcTs02qaoiiaVqsdziLA8dq4BzYifP80B06jilZ1QKntkQU4mUwf4noRii6KUvWBonyP8G3cgxsBDhfBp3pGF4M2FmFjUnaoVLXJBPGNvEgXT7JdgMvxjvPdsPYkaaTr2nyEHsAXMVYJkyLVqbJIOBWGIXwRY2sSrj7+9pS68AZXgt6LlO0CMoPkucnYtbdYGPd4/xip2/2rk6v92+U1WBhKF2suP9xMguKSRLoB/uETjBkn4eNPMVJa/1vD4UrhNbpIqB2PjXGP9j2AxTQ07x+msZqwCvB93KN9H+RXF2TwVdER2B33UN8HHGTUMgirrNmHiXCQbT/B/qrKwlAnT5lxD/Y9kGrMy6GLZNoH/LgH+x5Irb66CUugjGAa92DfA2tzgiyJRoDZcQ/2PbD2mlnZRfjo49vTbyI8PxnW5Rtm+CMTzp99mQOAxWNe9hqmPrLSYsoAntCMOw2Qk6+l9eMe9m+Dr0GQ1xKMhtPH4UAeYbQPf9gZvoO4jiWb+UlusMsiPJ38sDGA5dO6jiFEwuIpoXNoeIdGwD9Ys5cfdVe6gBAiOsshwnqO1K+UhjgPlH9nZwd/I8hbuhj3wH8TNk+cIwkmYSAJbdhAssFn/jDVCcjTO5VKZRt/IwIc32whvX50+NEy9O5O3SxBMB4dSWjcBpLU9UU8KJUj4mgzdjkQKKSjf6BdLOF2JwAa5LgpvA08WBhM2EBoOESYYNIHju6t2BqNZqJJa9d0o/+lBIAAz2k0nCkI9Y8Vs9WL6TpMOBH2eCroR9IEWWuHLx31qdUqQehZ2LQfEhwj6TlWX4HP4ybxFvAQwIQ9syxL4hkmuDQ4p9sTaty2tp4dKXdlv+pJSbHjnJd47iOt47taew1rRcL8OnROWqhIFM+tetvYEXPKKuBETNKEM21NPM4t/kjxreUHUUt7mloa78S7i5stTY0Ii7O97erhG8bfURCz9lqwiv9QRsiFOF1mNF0aA3ow8a21O9iMNKXavm2n0JotdYQc7UiA0xIZb5tw6EOZmTaom8iWpUWwIZw1y9ceY9LuS2cEK+WKtg8jaHsSbUh8D2Fy9mNFP27nDkxk05bWhqCMw6+FVUgaRcqUMxpt86WtEYDdpzQ2yxhv3OPxrGCVx4Ju3CTehGruIKRnGYYlzGFYlZZj4QvsZYxqRFRtdTVTPWh1JAmL1anGOi8SDrAMG8IzzEuElzA+xIHE4RysJ9yhMPKHv7R2GNvhFuwJRjWN/AVKzOOx+kogpjsc94v0DPBLF2HPIsa5Z+NC+aRt1eD5Vm7RE1rq/m31IQdQdPqxORkTNpHlbLnGv2ck46ylpUnGgzPXskUBI1lCf/g/fk3x1lfh7q7QH6Ra5i6+bEET57um5uaTX13XoPWum0XzrJtlTd46ZJ0RI60WYUVfziOsfix7s4PU2toae/wZPbvm7AKCZCvTlp2pwKbfTtFty4SirS4nwMP1GIf9zli+hCAnbWS8G7Ixuj9mQKlVmflJyijPlyE8SzIMwyXQ9vVixIDyb37YGMELyH9Bej0YsiQgYx0Q11UbFyaJ8dTSxnkNKfEhETDaVZwoxlN58gkyQyN+roXcRKWiHkJxkDw359gxX1O+ESIb3083ja+cy9AR2HjlU2xo42N/Hh//vFtTeOm97QJ8r6aDWJO1w2Efsnx31WibNrWG+U7B5sra+fzr526UEb4N5mA7LNeQ8epzGDF8RcT5Qbmb9+fhKahNTBeBHfABtttF2BQcarHGALsn6mljchMWlTrLq3tyTqEoPxiaLxQKPSUiqV14zBine6SEUhudj3CkyJjgd8jI4KtS2ffO8Z9f74bPz88fdttK+7sHFozPs+4pylGEshIrSa5kSTRCBlJTqUuAtCfsiUNr+q63IPO8pkKi7IQ5YszsekCKQ97Yc8jKFaBjcHu9CmEzwbKsdsYjtYu4PofYwFemY3tzgxb+OLAhKlLPgmvgiHsmzD9/cwIWrRQ0YzivyPh8qHxQsfknBa1jiXAiKSsnU0U5NkE83NBiwlqCtUDIdgm+oeKh9kFDIVYIqdMngrO6/NKiIJOwqwRuDQ6B8QTBhbQEk/h1MydYh781LSglEHp7fHxyeXz8vXA6nDAO9lBNwnV8XMfGTSTBJziC1AMcuAZOMA4U0djvAMVk64oivTScsDopCEmx9gkNPc0iYWbTJhwv4JBYrwyxSekdQRCQz4l03adxE23hEhNevh+6htXbCD6slyhj1iMSjnstllAFE65nBwu0OoleFNCL1tLi0qtD+WcgOTWJ4hC+iKbL5RItMcqxF2REwgGDYSbO4Sj2MI3lwlCJeVHKOr+5zA5eh6pWpoBK9BAlwkikSSzSbDo71KtsvTgNZYUoagm7869X+4jj90FCEmlJaZFcTl52ozoJirIwb1/ZSluwJqGCT2bYCiYc55hXMsE635RfYe2O5oqv7KXSsF1wInbmaoEJyhUNIxyNm2MPjuDZUuw6fmiBdsLhyYGhw5h178n5ovBXtbk6bo49uANhum+Ifp+/3+Gj91bzDFT0rWROxlDZ7HttEOzFrXFz7AFy+fr0dCm6I5R6px1tLrop234dQryGIUktFwRYkEnYmpwbN8de3OV6VjEtONU07etJ1URWxz12e8gyHAQDgYD7AJ7uhyVzKprw1CeIdSUzubbx077dE/gRYF/803x1VQxMPu0vNeSKtMIIp/L7VwCdRFTKv42JTEe74gJIY208ezG0J3cNlxS0hvPVc3HGfhjbKWwOkbCq1LWwY7D63I+3PMpLQUdaWjklu0tPsO41GHQWyLYPS63biDzt2G6vUCo2/+v6ech1ZnAHiV7CCtqHl+4BefK471QADvxto7nksBujLTaUygm1l5IAzuacsrQWchCVEtjKr0KAadpNgQo47ZJYq2NCUvC35ycJ4Rf9u+VaUg5flbq4pRRb+gJCDCkyRlvrbBxKsWnRxKJVdsnuwBkPm/BtgLPzIDPeCV8U4i3ZIM2RpgRibPLwJEmE5mDBZ7ciu5ISGzOprK7MHtzfDnr/FpzPyD0PUSMNrxR/+BYCJGmKswRp8pjEDDWoASR9EZzP5fBHnAsAZcOQMOv5Y19RNu1y9B9CUK7siVIitd+QL4AJMywvEsYJx2df0B71uIeA/t36RgwdaxUyPVuxOhZFq9/Vb5MqJl3iIc1jwuFw2BPHni6pq+9O2VKF/U8Yfx1Ovbb08o357lWM1LvdanVGe5LujY/KsTqahE16kyEhzvDsuvwuriz+Ng6h1CXU1iSy1yh7tEeVLcDQg/R/FBuVWVGkyeYaRiItX/oucRTDdgzJrsksYdOLyvg6gRA6o6TGsFcw01Ja0gyH3jAbD2Kv+dQNOFuKuUmYzsQ6hJ3QUEwYHp8MhzUkjzsS80EeZx+mQeabLK892eU4JNWpDRBaGUDWqEMU6ZbWoqyZl2zwMeIIzAyBk+LFB2OR3T5+/+jo/vLoCBucaI6LTQuNipWs09PO1nET7RKgrJQYvITCr3bNAFZZIHvDtNmmHs7wc0pkvBdpbr7O7WhUkHwoShXZhA0FybOIO6iYNYwYotIG5mtvKT58aIdebWf3UPTb8ZEbrTLasUNBqe3+IiwqZgNuw7YPEA7wLMsHPJC7fUvWDdHlEBSO5qDodNBqNa5KRk+xVeiuImugCg8A9cp6HXKf/sClsS19qs/9yBYFZyQSyxQ3f0DtRike0jMsXYS83tDFn2pT2w3AylccPFlfh/qx0hbv+6Naq5j1OjOCTheGy4knfA0VE9mCNvihqjZ/B7b0+ixDmnF5jEGHGCdyE37pz9mcmySYYKBV8aWDXYUmWr4TArhOFRFmScaLU5vI+KlitfR7IN9YFwuRgwazISwStijrEPy9kS/HRcLhQCDgEQkb/h2EOyKtm3DCjYpEGCutf4NI23ZxYS7jxgo6KF5olVZM8H00qIIXxxGwW81xOJYwGY32BmP5BPdKaV++p0nktOMe0oixDwmuzVgThE+TPcFi/DJuYpq2dBhOxj2e0cN2VYOwQW8y6ULtcq2frKJCeO8M292XHKzHVwAWnD4EZ3IPoGGeZMr5J4AfRafDLvWfs7pcAsDJxaSu5tQ+QNGPy9PaRxGUWhVbgNM3xco+DFKfIBuzPss2pe3Ox9rVuAc3AnxPQFE6V6OonkNxSmXcm5grUjpYOm3Xp+FE+J6sU9qahEuFJD28F1Ju8LX4bZdK2735TLhx14TFuL5BJzk+mkxG+xKpKVW2mbk4IdjvOiXuFDp1M7ZnYYL6veRXhld7YMaR+Y3J2ZzMcoofipMTuGUXN1/nSyknPe2PUYWYjOoWdfL3sltsBX52llfUNY3leVk9BBy/lVN7F15Ejtfc4oZydF5Kbg+B4tvz4gsNWPd4dQZLog6flLIi3tBD4K2uYn4V3LMMQ5IMowtDQyHNcTYeZfcQeGOB2vIlhDStxrlaN3wZDYG34qQosxLA//hG+1JsYKfRSBX4pMatkIq+FXlp4rgSyP3KR+ULha68ELFFIakPoIcJB7z16w+K0NUrsnsIZDeGfMzhRdD9dH6+6g7unknpA2ITStLgRrNr8OB2lOEtRdgubyA8aIZThSOA+c2FUjJZXMg+AjzdttqMIsIEw+owYdKgjCs4/piwjbjBbUZb/TTtfh9up1ldPgKcD2lIWCwWdxgnk2mV0TDij0X6Ww2SDnsnFkbRVqMToHwiEfbgKiORsEJaBadLMju9OPZw+nkq1at5rmuw4Oqv3kWcM4/QEmmSkUTapIziictXfUMJdGT+W/Vo9bzxF99lgFS35l++IHnaj/ukkIiwpqW0LMpo930l48ZQkbAPl5BU8GX159VWGld1bn6Q2UK5khDUkOYw1tK49EYpDd2vO+GsobAXITGjwVlc3nirGXQVssaBdimlSoq9cFpHkhalBMZO+9uXvFBQL/YQSEg3ShAs55YS5Q8X9wbzxUhCiG21HNBVFHIpg+24t4cAbY3FHM9pqJ3QbiCAzcQrfFUh+IdqeNzvSMdI124YKoq5n5HJdZeKU/6SsBONPh88pHlCFFCNWG3wawlZFs7X2mk6HtN6juN4fRi+7ivCsJwSyx667/3Z9qvVqmh/lAtNsIXhLVqC4EOkqHENqZ4aoJcxjTbkuMdTAWgopUIVYanWdeeNP4rvvHGUetc1Zdxc4Um9hyPIWbFnEwG73+SEhqwH8LS1tXqlmJPm1NLPjY2vHdmkd3bEGoDtXmvEmkQrmNSHNQyjbza4qeUWZJhoVExRIXwb1wBYr6wcQKQ5eNonWpr23hmezoCbRQ5e2hIIeCXCYZAV+0OicT9ulh3YrgDcBr1eP7P+2NxfKCO+ImXa2WNgT0cAZrBHm5gxmy0SYQ+AvEYvwpsjQyOD7W9IS1nhjKHeugaHEgSX3V/qjoJQ2MZC5j8SaS3ZEul18Xim72z1BdAx5VSn7oOn2fSRYANfISbZxFZfUsj0XHKUgfPDxrxIGCstTBj304tRSLkhDPc9KOOed9xEm1i+j+vbl+EwyDAQxJolZHlYu6Zt2piEcmHqAswMOStqaTEP1Q2AjGjcgK6yM3wp04q5pxCnG5KmWcSXxzeW8R744bP2ej40voUeviEzsnCP+441W2IS5MwB4BvdkE7f2XmlOYa6qJD6RZv3gCfJGTcePvbPSSYNsOn0W5tdl2labfdnkCMvxRqr4DExrc5UhsqvJ9GrxOk+ryxidfFcEU6SlCNNzgQJkjS7xXK+EBxvwWMy4/PjttoRp1ACWN1vTg9O1TPjoDrJai114G9ebdPeIiwo5Fb3/FMaE3bzPBeQCOMs+LuNldqclImX+7XyV9fc2K6+Qtxr4M3uOpzfTX1Uwua42+32SITNYlK4bak6g2Go9lv7hZDYqWmufIEW9aVswkpZw/lyRRRpkmENEmEv9Jx3rT1vw5snOE4rdXn+W+YJjWq6pBDCUyFAVgdaw0RzDRPx817CQ9tZyo0MqVTZIPqsvxRwdngGwR4trYOutMqUljec6PnBqy8ls7sk5Xi0TE2xSugFartf15F8ex/Wpre66OWPj27ub44+DxxnqlaSNb+0D99+9MLyGAOuIc4zrQueuXCvzWuzseU122AbKXUjz3lAlsv1ZSL9NZFQgFRXoW7g8NbKkDoP3PSV0LKrQ0fIw7N2XC94EsiULk9dL52VD5de6GH2j+MMwGNB/qEF7a1H/SXDKWIo4cJ53z32lMofcfRTppyAjwxZRYj0FI5n5QDqBwBPh2/+/i/A1+M22KPRnWi0X85BlBNWOdmp+WogEKj+To7N8q+eQxrxgmQq03s0RwmgmGDln+MzCJ0ppozbqmcXJNN+CCtmav8cqUZXAtCLFyQbs6CsVi9/iLWTeX8XYemC5E5wiHYtTNINhBiH8KMdw7dvuyjcg2y6w7eIbxSeLNwCkupmO82dpEtl7Log2VhSTvju/XCYhoyrGe90RqPJFl9KFQH4ejaBNblrDViISfci09ZmO018P5UA9cQBnAYmrwNK6mcOU1ZJ149JkWpj8hHCPMfPxKVLjiYM+d1FACHiMLrsdrvR4cj8gFxYh90SkvAqrOfaO6Fw1QCAvVKxWNx8BIiHDEQzws+E4GbcoxsFbKnU4fHlya9fvy4v6xUt0ak214ZBEQmHo4MJp0aQejMia8JdI3QHwXEPabQoH3BimEyDHmLoKD2Rq7iN1FxYKxLGV0lgwoz7Tb36PhxSEMRZL2aPwWAIiYS9NUXdJfjeaBLuJNFOPOGthCjSYoAfE2Y9ysg4HBVsR2Aim0pLJMxVHibPvOzGnZj/ImlpD0OQgUn0mbqRb+B0Q47HbX14gjRVYHKCWi+DrMV1ZOuSI1NcIcU7owQPFQvH4vg+MVOZdIEWwdcg7p7RGbxpmLSg1gAsX6zWcA7Bya5C6g1Hj/ydXq+/m2gj+j/8h38x/g+b98HwIodXNwAAAABJRU5ErkJggg=="/>
          <p:cNvSpPr>
            <a:spLocks noChangeAspect="1" noChangeArrowheads="1"/>
          </p:cNvSpPr>
          <p:nvPr/>
        </p:nvSpPr>
        <p:spPr bwMode="auto">
          <a:xfrm>
            <a:off x="155575" y="-1271588"/>
            <a:ext cx="3038475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3" name="Picture 7" descr="http://hyperphysics.phy-astr.gsu.edu/hbase/chemical/imgche/water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192" y="1022234"/>
            <a:ext cx="2381885" cy="2083217"/>
          </a:xfrm>
          <a:prstGeom prst="rect">
            <a:avLst/>
          </a:prstGeom>
          <a:noFill/>
        </p:spPr>
      </p:pic>
      <p:pic>
        <p:nvPicPr>
          <p:cNvPr id="86025" name="Picture 9" descr="http://www.soue.org.uk/souenews/issue10/jenk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235" y="3505832"/>
            <a:ext cx="2724785" cy="283305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10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50" y="1145370"/>
            <a:ext cx="6006250" cy="3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rsc.org/images/FEATURE_CRYSTALS_pg175_250_tcm18-209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976" y="3586000"/>
            <a:ext cx="3026532" cy="303863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1053921" y="3107812"/>
            <a:ext cx="5282485" cy="20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684" y="2802721"/>
            <a:ext cx="2541432" cy="97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6170" y="422612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078" y="2445669"/>
            <a:ext cx="1775813" cy="88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5700" y="386417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210" y="793936"/>
            <a:ext cx="6041188" cy="58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4040" y="-6534"/>
            <a:ext cx="7724775" cy="9906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VSEPR Theory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6" y="2978286"/>
            <a:ext cx="189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= atom</a:t>
            </a:r>
          </a:p>
          <a:p>
            <a:r>
              <a:rPr lang="en-US" sz="2400" dirty="0" smtClean="0"/>
              <a:t>E = lone pair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" descr="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813" y="1183958"/>
            <a:ext cx="55006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7DB96-A51F-4055-8A81-565920C02C5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20040" y="124460"/>
            <a:ext cx="8458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/>
              <a:t>Dipole Moments and Polar Molecules</a:t>
            </a:r>
          </a:p>
        </p:txBody>
      </p:sp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3044825" y="290004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3798" name="Text Box 16"/>
          <p:cNvSpPr txBox="1">
            <a:spLocks noChangeArrowheads="1"/>
          </p:cNvSpPr>
          <p:nvPr/>
        </p:nvSpPr>
        <p:spPr bwMode="auto">
          <a:xfrm>
            <a:off x="5368925" y="286194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3799" name="Text Box 17"/>
          <p:cNvSpPr txBox="1">
            <a:spLocks noChangeArrowheads="1"/>
          </p:cNvSpPr>
          <p:nvPr/>
        </p:nvSpPr>
        <p:spPr bwMode="auto">
          <a:xfrm>
            <a:off x="4700588" y="1895158"/>
            <a:ext cx="170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electron rich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33800" name="Text Box 18"/>
          <p:cNvSpPr txBox="1">
            <a:spLocks noChangeArrowheads="1"/>
          </p:cNvSpPr>
          <p:nvPr/>
        </p:nvSpPr>
        <p:spPr bwMode="auto">
          <a:xfrm>
            <a:off x="2317750" y="2047558"/>
            <a:ext cx="180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electron poor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region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48000" y="3608070"/>
            <a:ext cx="2819400" cy="838200"/>
            <a:chOff x="1920" y="2064"/>
            <a:chExt cx="1776" cy="52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920" y="2160"/>
              <a:ext cx="1776" cy="432"/>
              <a:chOff x="1920" y="2160"/>
              <a:chExt cx="1776" cy="432"/>
            </a:xfrm>
          </p:grpSpPr>
          <p:sp>
            <p:nvSpPr>
              <p:cNvPr id="33808" name="Text Box 6"/>
              <p:cNvSpPr txBox="1">
                <a:spLocks noChangeArrowheads="1"/>
              </p:cNvSpPr>
              <p:nvPr/>
            </p:nvSpPr>
            <p:spPr bwMode="auto">
              <a:xfrm>
                <a:off x="1920" y="2304"/>
                <a:ext cx="3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d+</a:t>
                </a:r>
              </a:p>
            </p:txBody>
          </p:sp>
          <p:sp>
            <p:nvSpPr>
              <p:cNvPr id="33809" name="Text Box 7"/>
              <p:cNvSpPr txBox="1">
                <a:spLocks noChangeArrowheads="1"/>
              </p:cNvSpPr>
              <p:nvPr/>
            </p:nvSpPr>
            <p:spPr bwMode="auto">
              <a:xfrm>
                <a:off x="3380" y="2256"/>
                <a:ext cx="3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ymbol" pitchFamily="18" charset="2"/>
                  </a:rPr>
                  <a:t>d-</a:t>
                </a:r>
              </a:p>
            </p:txBody>
          </p:sp>
          <p:sp>
            <p:nvSpPr>
              <p:cNvPr id="33810" name="Line 9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7" name="Line 19"/>
            <p:cNvSpPr>
              <a:spLocks noChangeShapeType="1"/>
            </p:cNvSpPr>
            <p:nvPr/>
          </p:nvSpPr>
          <p:spPr bwMode="auto">
            <a:xfrm>
              <a:off x="2160" y="20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09600" y="4800600"/>
            <a:ext cx="156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 dirty="0">
                <a:latin typeface="Symbol" pitchFamily="18" charset="2"/>
              </a:rPr>
              <a:t>m</a:t>
            </a:r>
            <a:r>
              <a:rPr lang="en-US" sz="2800" dirty="0"/>
              <a:t> = </a:t>
            </a:r>
            <a:r>
              <a:rPr lang="en-US" sz="2800" i="1" dirty="0"/>
              <a:t>Q</a:t>
            </a:r>
            <a:r>
              <a:rPr lang="en-US" sz="2800" dirty="0"/>
              <a:t> x </a:t>
            </a:r>
            <a:r>
              <a:rPr lang="en-US" sz="2800" i="1" dirty="0"/>
              <a:t>r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09600" y="5313363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is the charge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609600" y="5762625"/>
            <a:ext cx="472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/>
              <a:t> is the distance between charges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09600" y="6211888"/>
            <a:ext cx="319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D = 3.36 x 10</a:t>
            </a:r>
            <a:r>
              <a:rPr lang="en-US" baseline="30000"/>
              <a:t>-30</a:t>
            </a:r>
            <a:r>
              <a:rPr lang="en-US"/>
              <a:t> C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581001"/>
            <a:ext cx="29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https://en.wikipedia.org/wiki/Platonic_solid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1" y="1527632"/>
            <a:ext cx="1143000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1589706"/>
            <a:ext cx="1143000" cy="1095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9756"/>
            <a:ext cx="1143000" cy="1133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9" y="1589706"/>
            <a:ext cx="1143000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1646856"/>
            <a:ext cx="1143000" cy="1085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022" y="2797136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63360" y="2794457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Hexahedron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0866" y="2794457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76718" y="2794457"/>
            <a:ext cx="157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Dodecahedron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74982" y="2794457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Icosahedron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022" y="3736673"/>
            <a:ext cx="8587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Euclidean Geometry:</a:t>
            </a:r>
          </a:p>
          <a:p>
            <a:pPr algn="just"/>
            <a:r>
              <a:rPr lang="en-US" sz="2600" dirty="0" smtClean="0"/>
              <a:t>A </a:t>
            </a:r>
            <a:r>
              <a:rPr lang="en-US" sz="2600" b="1" dirty="0" smtClean="0"/>
              <a:t>Platonic solid </a:t>
            </a:r>
            <a:r>
              <a:rPr lang="en-US" sz="2600" dirty="0" smtClean="0"/>
              <a:t>is a </a:t>
            </a:r>
            <a:r>
              <a:rPr lang="en-US" sz="2600" i="1" dirty="0" smtClean="0"/>
              <a:t>regular</a:t>
            </a:r>
            <a:r>
              <a:rPr lang="en-US" sz="2600" dirty="0" smtClean="0"/>
              <a:t>, </a:t>
            </a:r>
            <a:r>
              <a:rPr lang="en-US" sz="2600" i="1" dirty="0" smtClean="0"/>
              <a:t>convex polyhedron</a:t>
            </a:r>
            <a:r>
              <a:rPr lang="en-US" sz="2600" dirty="0" smtClean="0"/>
              <a:t> with </a:t>
            </a:r>
            <a:r>
              <a:rPr lang="en-US" sz="2600" i="1" dirty="0" smtClean="0"/>
              <a:t>congruent faces of regular polygons</a:t>
            </a:r>
            <a:r>
              <a:rPr lang="en-US" sz="2600" i="1" dirty="0"/>
              <a:t> and the same number of </a:t>
            </a:r>
            <a:r>
              <a:rPr lang="en-US" sz="2600" i="1" dirty="0" smtClean="0"/>
              <a:t>faces </a:t>
            </a:r>
            <a:r>
              <a:rPr lang="en-US" sz="2600" i="1" dirty="0"/>
              <a:t>meeting at each </a:t>
            </a:r>
            <a:r>
              <a:rPr lang="en-US" sz="2600" i="1" dirty="0" smtClean="0"/>
              <a:t>vertex</a:t>
            </a:r>
            <a:r>
              <a:rPr lang="en-US" sz="2600" dirty="0" smtClean="0"/>
              <a:t>.</a:t>
            </a:r>
            <a:r>
              <a:rPr lang="en-US" sz="2600" dirty="0"/>
              <a:t> </a:t>
            </a:r>
            <a:r>
              <a:rPr lang="en-US" sz="2600" dirty="0">
                <a:solidFill>
                  <a:srgbClr val="FF0000"/>
                </a:solidFill>
              </a:rPr>
              <a:t>Five solids </a:t>
            </a:r>
            <a:r>
              <a:rPr lang="en-US" sz="2600" dirty="0"/>
              <a:t>meet those criteria, </a:t>
            </a:r>
            <a:r>
              <a:rPr lang="en-US" sz="2600" dirty="0" smtClean="0"/>
              <a:t>and </a:t>
            </a:r>
            <a:r>
              <a:rPr lang="en-US" sz="2600" dirty="0"/>
              <a:t>each is named after its number of faces.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“Elemental” Geometries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943" y="84907"/>
            <a:ext cx="7648575" cy="914400"/>
          </a:xfrm>
          <a:prstGeom prst="rect">
            <a:avLst/>
          </a:prstGeo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 and </a:t>
            </a:r>
            <a:r>
              <a:rPr kumimoji="0" lang="en-US" alt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Nonpolar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Molecules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88" y="1157424"/>
            <a:ext cx="1495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648" y="925013"/>
            <a:ext cx="2076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035" y="1002847"/>
            <a:ext cx="2057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76" y="2978468"/>
            <a:ext cx="2057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819" y="4545466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4715" y="3245847"/>
            <a:ext cx="2181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365" y="4629150"/>
            <a:ext cx="1819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62506" y="1123404"/>
            <a:ext cx="19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FF"/>
                </a:solidFill>
              </a:rPr>
              <a:t>Bond Dipole</a:t>
            </a:r>
            <a:endParaRPr lang="en-US" sz="2400" dirty="0">
              <a:solidFill>
                <a:srgbClr val="CC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3499" y="1576251"/>
            <a:ext cx="23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Molecular Dipole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10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50" y="1145370"/>
            <a:ext cx="6006250" cy="3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rsc.org/images/FEATURE_CRYSTALS_pg175_250_tcm18-209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976" y="3586000"/>
            <a:ext cx="3026532" cy="303863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1053921" y="3107812"/>
            <a:ext cx="5282485" cy="20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684" y="2802721"/>
            <a:ext cx="2541432" cy="97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6170" y="422612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078" y="2445669"/>
            <a:ext cx="1775813" cy="88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5700" y="386417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6" name="Rectangle 6"/>
          <p:cNvSpPr>
            <a:spLocks noGrp="1" noChangeArrowheads="1"/>
          </p:cNvSpPr>
          <p:nvPr>
            <p:ph type="title"/>
          </p:nvPr>
        </p:nvSpPr>
        <p:spPr>
          <a:xfrm>
            <a:off x="691161" y="7620"/>
            <a:ext cx="7724775" cy="1066800"/>
          </a:xfrm>
        </p:spPr>
        <p:txBody>
          <a:bodyPr>
            <a:normAutofit/>
          </a:bodyPr>
          <a:lstStyle/>
          <a:p>
            <a:r>
              <a:rPr lang="en-US" altLang="en-US" sz="4000" u="sng" dirty="0" smtClean="0"/>
              <a:t>Beyond Lewis Dots</a:t>
            </a:r>
            <a:endParaRPr lang="en-US" altLang="en-US" sz="4000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162050"/>
            <a:ext cx="7848600" cy="176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 bonds-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Attractive forces that hold atoms together in compounds are called chemical bonds.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Covalent bonds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resulting from sharing of one or more electron pairs between two atoms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3291839" y="3065144"/>
          <a:ext cx="2493373" cy="969645"/>
        </p:xfrm>
        <a:graphic>
          <a:graphicData uri="http://schemas.openxmlformats.org/presentationml/2006/ole">
            <p:oleObj spid="_x0000_s92162" name="CS ChemDraw Drawing" r:id="rId3" imgW="342529" imgH="133650" progId="ChemDraw.Document.6.0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977640" y="3817620"/>
            <a:ext cx="445770" cy="731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77340" y="4572000"/>
            <a:ext cx="594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an accurate depiction of a chemical bond!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258" y="5074920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Electrons don’t just occupy one atom.</a:t>
            </a:r>
          </a:p>
          <a:p>
            <a:r>
              <a:rPr lang="en-US" sz="2400" dirty="0" smtClean="0"/>
              <a:t>For a better description we turn to </a:t>
            </a:r>
            <a:r>
              <a:rPr lang="en-US" sz="2400" u="sng" dirty="0" smtClean="0"/>
              <a:t>molecular orbital 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10.6</a:t>
            </a:r>
          </a:p>
          <a:p>
            <a:r>
              <a:rPr lang="en-US" sz="2400" b="1" dirty="0" smtClean="0"/>
              <a:t>Page 445</a:t>
            </a:r>
            <a:endParaRPr lang="en-US" sz="24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EBE8-3B2F-4D7E-8FA1-B4D8D6F8673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278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6" name="Rectangle 6"/>
          <p:cNvSpPr>
            <a:spLocks noGrp="1" noChangeArrowheads="1"/>
          </p:cNvSpPr>
          <p:nvPr>
            <p:ph type="title"/>
          </p:nvPr>
        </p:nvSpPr>
        <p:spPr>
          <a:xfrm>
            <a:off x="691161" y="-3810"/>
            <a:ext cx="7724775" cy="1066800"/>
          </a:xfrm>
        </p:spPr>
        <p:txBody>
          <a:bodyPr>
            <a:normAutofit/>
          </a:bodyPr>
          <a:lstStyle/>
          <a:p>
            <a:r>
              <a:rPr lang="en-US" altLang="en-US" sz="4000" u="sng" dirty="0" smtClean="0"/>
              <a:t>Molecular Orbital Theory</a:t>
            </a:r>
            <a:endParaRPr lang="en-US" altLang="en-US" sz="4000" u="sng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10484" y="1066851"/>
            <a:ext cx="7696200" cy="4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The main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postulates: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Electrons have wave like properties that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define their orbital. 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Interaction of the atomic orbitals (AOs)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leads to the formation of molecular orbitals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</a:rPr>
              <a:t> (MOs) associated with the entire molecule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400" kern="0" baseline="0" dirty="0" smtClean="0">
                <a:latin typeface="+mn-lt"/>
              </a:rPr>
              <a:t>The total</a:t>
            </a:r>
            <a:r>
              <a:rPr lang="en-US" altLang="en-US" sz="2400" kern="0" dirty="0" smtClean="0">
                <a:latin typeface="+mn-lt"/>
              </a:rPr>
              <a:t> </a:t>
            </a:r>
            <a:r>
              <a:rPr lang="en-US" altLang="en-US" sz="2400" kern="0" baseline="0" dirty="0" smtClean="0">
                <a:latin typeface="+mn-lt"/>
              </a:rPr>
              <a:t>number of MOs formed</a:t>
            </a:r>
            <a:r>
              <a:rPr lang="en-US" altLang="en-US" sz="2400" kern="0" dirty="0" smtClean="0">
                <a:latin typeface="+mn-lt"/>
              </a:rPr>
              <a:t> equals to the total number of AOs involved in their formation</a:t>
            </a:r>
          </a:p>
          <a:p>
            <a:pPr marL="682625" marR="0" lvl="1" indent="-2778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The AOs combine in-phase (constructively)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n-lt"/>
              </a:rPr>
              <a:t> and out-of-phase (destructively), which leads to different energies of the resultant MOs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305" y="2225344"/>
            <a:ext cx="149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constructively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5510" y="243439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destructively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6610" y="1665549"/>
            <a:ext cx="8229600" cy="58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Waves can interact-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phys.uconn.edu/~gibson/Notes/Section5_2/365x367xImage157.gif.pagespeed.ic.2Yh5cpR-P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562" y="2614760"/>
            <a:ext cx="1684801" cy="1694033"/>
          </a:xfrm>
          <a:prstGeom prst="rect">
            <a:avLst/>
          </a:prstGeom>
          <a:noFill/>
        </p:spPr>
      </p:pic>
      <p:pic>
        <p:nvPicPr>
          <p:cNvPr id="8" name="Picture 2" descr="http://www.phys.uconn.edu/~gibson/Notes/Section5_2/365x285xImage158.gif.pagespeed.ic.PKP76vFj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35" y="2938779"/>
            <a:ext cx="1615351" cy="1261302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691161" y="-3810"/>
            <a:ext cx="7724775" cy="1066800"/>
          </a:xfrm>
        </p:spPr>
        <p:txBody>
          <a:bodyPr>
            <a:normAutofit/>
          </a:bodyPr>
          <a:lstStyle/>
          <a:p>
            <a:r>
              <a:rPr lang="en-US" altLang="en-US" sz="4000" u="sng" dirty="0" smtClean="0"/>
              <a:t>Molecular Orbital Theory</a:t>
            </a:r>
            <a:endParaRPr lang="en-US" altLang="en-US" sz="4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165860" y="1018721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Electrons around an atom can be described as waves.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912" y="4387334"/>
            <a:ext cx="269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bonding interaction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8122" y="4402574"/>
            <a:ext cx="3284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anti-bonding interaction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107" y="4995258"/>
            <a:ext cx="1675446" cy="17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91812" y="5251269"/>
            <a:ext cx="266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Hydrogen</a:t>
            </a:r>
            <a:r>
              <a:rPr lang="en-US" sz="2400" dirty="0" smtClean="0"/>
              <a:t>- </a:t>
            </a:r>
          </a:p>
          <a:p>
            <a:pPr marL="234950"/>
            <a:r>
              <a:rPr lang="en-US" sz="2400" dirty="0" smtClean="0"/>
              <a:t>1s orbital</a:t>
            </a:r>
          </a:p>
          <a:p>
            <a:pPr marL="234950"/>
            <a:r>
              <a:rPr lang="en-US" sz="2400" dirty="0" smtClean="0"/>
              <a:t>1s </a:t>
            </a:r>
            <a:r>
              <a:rPr lang="en-US" sz="2400" dirty="0" err="1" smtClean="0"/>
              <a:t>wavefunction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10.6</a:t>
            </a:r>
          </a:p>
          <a:p>
            <a:r>
              <a:rPr lang="en-US" sz="2400" b="1" dirty="0" smtClean="0"/>
              <a:t>Page 446</a:t>
            </a:r>
            <a:endParaRPr lang="en-US" sz="2400" b="1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6880" y="5003891"/>
            <a:ext cx="1628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EBE8-3B2F-4D7E-8FA1-B4D8D6F8673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278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6" name="Rectangle 6"/>
          <p:cNvSpPr>
            <a:spLocks noGrp="1" noChangeArrowheads="1"/>
          </p:cNvSpPr>
          <p:nvPr>
            <p:ph type="title"/>
          </p:nvPr>
        </p:nvSpPr>
        <p:spPr>
          <a:xfrm>
            <a:off x="706617" y="0"/>
            <a:ext cx="7724775" cy="1066800"/>
          </a:xfrm>
        </p:spPr>
        <p:txBody>
          <a:bodyPr>
            <a:normAutofit/>
          </a:bodyPr>
          <a:lstStyle/>
          <a:p>
            <a:r>
              <a:rPr lang="en-US" altLang="en-US" sz="4000" u="sng" dirty="0" smtClean="0"/>
              <a:t>MO Energy Level Diagram</a:t>
            </a:r>
            <a:endParaRPr lang="en-US" altLang="en-US" sz="4000" u="sng" dirty="0"/>
          </a:p>
        </p:txBody>
      </p:sp>
      <p:pic>
        <p:nvPicPr>
          <p:cNvPr id="9" name="Picture 2" descr="cha02680_10_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12" y="1121229"/>
            <a:ext cx="8513763" cy="31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5132" y="1306288"/>
            <a:ext cx="4284617" cy="312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689473" y="5009643"/>
            <a:ext cx="6004558" cy="9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77813" fontAlgn="base"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en-US" sz="2400" kern="0" dirty="0" smtClean="0">
                <a:latin typeface="+mn-lt"/>
              </a:rPr>
              <a:t>In-phase – bonding </a:t>
            </a:r>
            <a:r>
              <a:rPr lang="en-US" altLang="en-US" sz="2400" kern="0" dirty="0"/>
              <a:t>MO </a:t>
            </a:r>
            <a:r>
              <a:rPr lang="en-US" altLang="en-US" sz="2400" kern="0" dirty="0" smtClean="0"/>
              <a:t>– </a:t>
            </a:r>
            <a:r>
              <a:rPr lang="en-US" altLang="en-US" sz="2400" kern="0" dirty="0" smtClean="0">
                <a:latin typeface="Symbol" pitchFamily="18" charset="2"/>
              </a:rPr>
              <a:t>s</a:t>
            </a:r>
            <a:r>
              <a:rPr lang="en-US" altLang="en-US" sz="2400" kern="0" baseline="-25000" dirty="0" smtClean="0"/>
              <a:t>1s</a:t>
            </a:r>
            <a:r>
              <a:rPr lang="en-US" altLang="en-US" sz="2400" kern="0" dirty="0" smtClean="0"/>
              <a:t> </a:t>
            </a:r>
            <a:endParaRPr lang="en-US" altLang="en-US" sz="2400" kern="0" dirty="0" smtClean="0">
              <a:latin typeface="+mn-lt"/>
            </a:endParaRPr>
          </a:p>
          <a:p>
            <a:pPr marL="682625" lvl="1" indent="-277813" fontAlgn="base"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Out-of-phase – </a:t>
            </a:r>
            <a:r>
              <a:rPr kumimoji="0" lang="en-US" altLang="en-US" sz="24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antibonding</a:t>
            </a:r>
            <a:r>
              <a:rPr kumimoji="0" lang="en-US" altLang="en-US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MO</a:t>
            </a:r>
            <a:r>
              <a:rPr lang="en-US" altLang="en-US" sz="2400" kern="0" dirty="0"/>
              <a:t> – </a:t>
            </a:r>
            <a:r>
              <a:rPr lang="en-US" altLang="en-US" sz="2400" kern="0" dirty="0" smtClean="0">
                <a:latin typeface="Symbol" pitchFamily="18" charset="2"/>
              </a:rPr>
              <a:t>s</a:t>
            </a:r>
            <a:r>
              <a:rPr lang="en-US" altLang="en-US" sz="2400" kern="0" baseline="30000" dirty="0" smtClean="0">
                <a:latin typeface="Symbol" pitchFamily="18" charset="2"/>
              </a:rPr>
              <a:t>*</a:t>
            </a:r>
            <a:r>
              <a:rPr lang="en-US" altLang="en-US" sz="2400" kern="0" baseline="-25000" dirty="0" smtClean="0"/>
              <a:t>1s</a:t>
            </a:r>
            <a:r>
              <a:rPr lang="en-US" altLang="en-US" sz="2400" kern="0" dirty="0" smtClean="0"/>
              <a:t> </a:t>
            </a:r>
            <a:endParaRPr kumimoji="0" lang="en-US" altLang="en-US" sz="2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10.6</a:t>
            </a:r>
          </a:p>
          <a:p>
            <a:r>
              <a:rPr lang="en-US" sz="2400" b="1" dirty="0" smtClean="0"/>
              <a:t>Page 447</a:t>
            </a:r>
            <a:endParaRPr lang="en-US" sz="2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581" y="1193963"/>
            <a:ext cx="1675446" cy="17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1286" y="1449974"/>
            <a:ext cx="266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Hydrogen</a:t>
            </a:r>
            <a:r>
              <a:rPr lang="en-US" sz="2400" dirty="0" smtClean="0"/>
              <a:t>- </a:t>
            </a:r>
          </a:p>
          <a:p>
            <a:pPr marL="234950"/>
            <a:r>
              <a:rPr lang="en-US" sz="2400" dirty="0" smtClean="0"/>
              <a:t>1s orbital</a:t>
            </a:r>
          </a:p>
          <a:p>
            <a:pPr marL="234950"/>
            <a:r>
              <a:rPr lang="en-US" sz="2400" dirty="0" smtClean="0"/>
              <a:t>1s </a:t>
            </a:r>
            <a:r>
              <a:rPr lang="en-US" sz="2400" dirty="0" err="1" smtClean="0"/>
              <a:t>wavefunction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354" y="1202596"/>
            <a:ext cx="1628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05239" y="10885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Moving on to </a:t>
            </a:r>
            <a:r>
              <a:rPr kumimoji="0" lang="en-US" altLang="en-US" sz="4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alt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alt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7542" y="3533059"/>
            <a:ext cx="3461658" cy="28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29812" y="4528455"/>
            <a:ext cx="349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Larger Atoms (</a:t>
            </a:r>
            <a:r>
              <a:rPr lang="en-US" sz="2400" u="sng" dirty="0" err="1" smtClean="0"/>
              <a:t>Li,B,C,N,O</a:t>
            </a:r>
            <a:r>
              <a:rPr lang="en-US" sz="2400" u="sng" dirty="0" smtClean="0"/>
              <a:t>)</a:t>
            </a:r>
            <a:r>
              <a:rPr lang="en-US" sz="2400" dirty="0" smtClean="0"/>
              <a:t>- </a:t>
            </a:r>
          </a:p>
          <a:p>
            <a:pPr marL="234950"/>
            <a:r>
              <a:rPr lang="en-US" sz="2400" dirty="0" smtClean="0"/>
              <a:t>p orbital</a:t>
            </a:r>
          </a:p>
          <a:p>
            <a:pPr marL="234950"/>
            <a:r>
              <a:rPr lang="en-US" sz="2400" dirty="0" smtClean="0"/>
              <a:t>p </a:t>
            </a:r>
            <a:r>
              <a:rPr lang="en-US" sz="2400" dirty="0" err="1" smtClean="0"/>
              <a:t>wavefunction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223" y="818606"/>
            <a:ext cx="1686806" cy="279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417" y="901335"/>
            <a:ext cx="2650390" cy="27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9863"/>
            <a:ext cx="3933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0851"/>
            <a:ext cx="369093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012" y="3932461"/>
            <a:ext cx="1817778" cy="263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8004" y="4080364"/>
            <a:ext cx="2260321" cy="23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EBE8-3B2F-4D7E-8FA1-B4D8D6F8673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278402" name="Rectangle 2"/>
          <p:cNvSpPr>
            <a:spLocks noChangeArrowheads="1"/>
          </p:cNvSpPr>
          <p:nvPr/>
        </p:nvSpPr>
        <p:spPr bwMode="auto">
          <a:xfrm>
            <a:off x="685800" y="600020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3" name="Rectangle 3"/>
          <p:cNvSpPr>
            <a:spLocks noChangeArrowheads="1"/>
          </p:cNvSpPr>
          <p:nvPr/>
        </p:nvSpPr>
        <p:spPr bwMode="auto">
          <a:xfrm>
            <a:off x="3124200" y="600020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6" name="Rectangle 6"/>
          <p:cNvSpPr>
            <a:spLocks noGrp="1" noChangeArrowheads="1"/>
          </p:cNvSpPr>
          <p:nvPr>
            <p:ph type="title"/>
          </p:nvPr>
        </p:nvSpPr>
        <p:spPr>
          <a:xfrm>
            <a:off x="605239" y="10885"/>
            <a:ext cx="7924800" cy="1066800"/>
          </a:xfrm>
        </p:spPr>
        <p:txBody>
          <a:bodyPr>
            <a:normAutofit/>
          </a:bodyPr>
          <a:lstStyle/>
          <a:p>
            <a:r>
              <a:rPr lang="en-US" altLang="en-US" sz="4000" u="sng" dirty="0" smtClean="0"/>
              <a:t>Interaction of </a:t>
            </a:r>
            <a:r>
              <a:rPr lang="en-US" altLang="en-US" sz="4000" i="1" u="sng" dirty="0" smtClean="0"/>
              <a:t>p</a:t>
            </a:r>
            <a:r>
              <a:rPr lang="en-US" altLang="en-US" sz="4000" u="sng" dirty="0" smtClean="0"/>
              <a:t>-</a:t>
            </a:r>
            <a:r>
              <a:rPr lang="en-US" altLang="en-US" sz="4000" u="sng" dirty="0" err="1" smtClean="0"/>
              <a:t>Orbitals</a:t>
            </a:r>
            <a:endParaRPr lang="en-US" altLang="en-US" sz="4000" u="sng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10.6</a:t>
            </a:r>
          </a:p>
          <a:p>
            <a:r>
              <a:rPr lang="en-US" sz="2400" b="1" dirty="0" smtClean="0"/>
              <a:t>Page 448</a:t>
            </a:r>
            <a:endParaRPr lang="en-US" sz="2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cnx.org/resources/3d3e8ac48f769377d83ebb66fef02337/Fig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84" y="1478553"/>
            <a:ext cx="4702176" cy="5118187"/>
          </a:xfrm>
          <a:prstGeom prst="rect">
            <a:avLst/>
          </a:prstGeom>
          <a:noFill/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05239" y="10885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Diatomic MO Diagram</a:t>
            </a:r>
            <a:endParaRPr kumimoji="0" lang="en-US" alt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037" y="5541374"/>
            <a:ext cx="295197" cy="3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93" y="5525182"/>
            <a:ext cx="295197" cy="3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07" y="4170453"/>
            <a:ext cx="690211" cy="7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425" y="4115075"/>
            <a:ext cx="690211" cy="7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8376" y="1487399"/>
            <a:ext cx="2452960" cy="8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60" y="1552714"/>
            <a:ext cx="2452960" cy="8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27200" y="6289964"/>
            <a:ext cx="1468582" cy="4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8873" y="6202218"/>
            <a:ext cx="1468582" cy="4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EBE8-3B2F-4D7E-8FA1-B4D8D6F8673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278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840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" descr="cha02680_t10_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74" y="971410"/>
            <a:ext cx="7719060" cy="44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605239" y="10885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Diatomic MO Diagram</a:t>
            </a:r>
            <a:endParaRPr kumimoji="0" lang="en-US" alt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9574" y="5512521"/>
            <a:ext cx="664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 theory predicts why oxygen is magnetic.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98836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798" y="602700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10.7</a:t>
            </a:r>
          </a:p>
          <a:p>
            <a:r>
              <a:rPr lang="en-US" sz="2400" b="1" dirty="0" smtClean="0"/>
              <a:t>Page 453</a:t>
            </a:r>
            <a:endParaRPr lang="en-US" sz="2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581001"/>
            <a:ext cx="29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https://en.wikipedia.org/wiki/Platonic_solid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1" y="1527632"/>
            <a:ext cx="1143000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1589706"/>
            <a:ext cx="1143000" cy="1095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9756"/>
            <a:ext cx="1143000" cy="1133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9" y="1589706"/>
            <a:ext cx="1143000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1646856"/>
            <a:ext cx="1143000" cy="1085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022" y="2797136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63360" y="2794457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Hexahedron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0866" y="2794457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76718" y="2794457"/>
            <a:ext cx="157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Dodecahedron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74982" y="2794457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Icosahedron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6521" y="4378820"/>
            <a:ext cx="816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building blocks of the universe according to Plato:</a:t>
            </a:r>
          </a:p>
          <a:p>
            <a:r>
              <a:rPr lang="en-US" sz="3200" dirty="0" smtClean="0">
                <a:solidFill>
                  <a:srgbClr val="996633"/>
                </a:solidFill>
              </a:rPr>
              <a:t>                    Earth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Fire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C000"/>
                </a:solidFill>
              </a:rPr>
              <a:t>Ether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0774" y="3136612"/>
            <a:ext cx="113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6633"/>
                </a:solidFill>
              </a:rPr>
              <a:t>Earth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662929" y="3136612"/>
            <a:ext cx="133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63639" y="3136612"/>
            <a:ext cx="92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Fire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113727" y="3136612"/>
            <a:ext cx="83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US" sz="32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“Elemental” Geometries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9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.ytimg.com/vi/Lt4P6ctf06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32" y="2190477"/>
            <a:ext cx="3982946" cy="2240407"/>
          </a:xfrm>
          <a:prstGeom prst="rect">
            <a:avLst/>
          </a:prstGeom>
          <a:noFill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2" y="1188719"/>
            <a:ext cx="1064875" cy="45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5239" y="10885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Magnetic Oxygen</a:t>
            </a:r>
            <a:endParaRPr kumimoji="0" lang="en-US" alt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494" y="5773781"/>
            <a:ext cx="199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 unpaired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magnetic</a:t>
            </a:r>
            <a:endParaRPr lang="en-US" sz="2400" b="1" baseline="30000" dirty="0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6330" y="1191850"/>
            <a:ext cx="1163273" cy="446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05453" y="5769427"/>
            <a:ext cx="199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 unpaired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not magnetic</a:t>
            </a:r>
            <a:endParaRPr lang="en-US" sz="2400" b="1" baseline="30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" y="843689"/>
            <a:ext cx="9087612" cy="60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u="sng" dirty="0" smtClean="0">
                <a:latin typeface="+mj-lt"/>
                <a:ea typeface="+mj-ea"/>
                <a:cs typeface="+mj-cs"/>
              </a:rPr>
              <a:t>MOs of </a:t>
            </a:r>
            <a:r>
              <a:rPr lang="en-US" sz="4000" u="sng" dirty="0" err="1" smtClean="0">
                <a:latin typeface="+mj-lt"/>
                <a:ea typeface="+mj-ea"/>
                <a:cs typeface="+mj-cs"/>
              </a:rPr>
              <a:t>Ferrocene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 FeC</a:t>
            </a:r>
            <a:r>
              <a:rPr lang="en-US" sz="4000" u="sng" baseline="-25000" dirty="0" smtClean="0">
                <a:latin typeface="+mj-lt"/>
                <a:ea typeface="+mj-ea"/>
                <a:cs typeface="+mj-cs"/>
              </a:rPr>
              <a:t>10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H</a:t>
            </a:r>
            <a:r>
              <a:rPr lang="en-US" sz="4000" u="sng" baseline="-25000" dirty="0" smtClean="0">
                <a:latin typeface="+mj-lt"/>
                <a:ea typeface="+mj-ea"/>
                <a:cs typeface="+mj-cs"/>
              </a:rPr>
              <a:t>10</a:t>
            </a:r>
            <a:endParaRPr kumimoji="0" 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064624"/>
            <a:ext cx="5852160" cy="28150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Magnetic Properties</a:t>
            </a:r>
          </a:p>
          <a:p>
            <a:r>
              <a:rPr lang="en-US" sz="2800" dirty="0" smtClean="0"/>
              <a:t>Oxidation/Reduction Potentials</a:t>
            </a:r>
          </a:p>
          <a:p>
            <a:r>
              <a:rPr lang="en-US" sz="2800" dirty="0" smtClean="0"/>
              <a:t>Catalytic Activity</a:t>
            </a:r>
          </a:p>
          <a:p>
            <a:r>
              <a:rPr lang="en-US" sz="2800" dirty="0" err="1" smtClean="0"/>
              <a:t>Stereoselectivity</a:t>
            </a:r>
            <a:endParaRPr lang="en-US" sz="2800" dirty="0" smtClean="0"/>
          </a:p>
          <a:p>
            <a:r>
              <a:rPr lang="en-US" sz="2800" dirty="0" smtClean="0"/>
              <a:t>Enzyme Binding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u="sng" dirty="0" smtClean="0">
                <a:latin typeface="+mj-lt"/>
                <a:ea typeface="+mj-ea"/>
                <a:cs typeface="+mj-cs"/>
              </a:rPr>
              <a:t>Why do we care about MOs?</a:t>
            </a:r>
            <a:endParaRPr kumimoji="0" 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ww.nature.com/nchem/journal/v2/n2/images/nchem.513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85" y="3628346"/>
            <a:ext cx="3916136" cy="287707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135" y="1152767"/>
            <a:ext cx="2958615" cy="22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 descr="https://www-ssrl.slac.stanford.edu/research/highlights_archive/fefe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08" y="3636100"/>
            <a:ext cx="3382056" cy="315658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10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50" y="1145370"/>
            <a:ext cx="6006250" cy="34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rsc.org/images/FEATURE_CRYSTALS_pg175_250_tcm18-209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976" y="3586000"/>
            <a:ext cx="3026532" cy="303863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1053921" y="3107812"/>
            <a:ext cx="5282485" cy="202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7684" y="2802721"/>
            <a:ext cx="2541432" cy="97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6170" y="422612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078" y="2445669"/>
            <a:ext cx="1775813" cy="88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5700" y="3864177"/>
            <a:ext cx="2541430" cy="10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5522" y="4135433"/>
            <a:ext cx="70693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000000"/>
                </a:solidFill>
              </a:rPr>
              <a:t>“The </a:t>
            </a:r>
            <a:r>
              <a:rPr lang="en-US" sz="2600" dirty="0">
                <a:solidFill>
                  <a:srgbClr val="000000"/>
                </a:solidFill>
              </a:rPr>
              <a:t>dodecahedron has 12 faces, and our number symbolism associates 12 with the </a:t>
            </a:r>
            <a:r>
              <a:rPr lang="en-US" sz="2600" dirty="0" smtClean="0">
                <a:solidFill>
                  <a:srgbClr val="000000"/>
                </a:solidFill>
              </a:rPr>
              <a:t>zodiac, and this </a:t>
            </a:r>
            <a:r>
              <a:rPr lang="en-US" sz="2600" dirty="0">
                <a:solidFill>
                  <a:srgbClr val="000000"/>
                </a:solidFill>
              </a:rPr>
              <a:t>might be Plato's meaning when he </a:t>
            </a:r>
            <a:r>
              <a:rPr lang="en-US" sz="2600" dirty="0" smtClean="0">
                <a:solidFill>
                  <a:srgbClr val="000000"/>
                </a:solidFill>
              </a:rPr>
              <a:t>wrote </a:t>
            </a:r>
            <a:r>
              <a:rPr lang="en-US" sz="2600" dirty="0">
                <a:solidFill>
                  <a:srgbClr val="000000"/>
                </a:solidFill>
              </a:rPr>
              <a:t>of </a:t>
            </a:r>
            <a:r>
              <a:rPr lang="en-US" sz="2600" b="1" i="1" dirty="0">
                <a:solidFill>
                  <a:srgbClr val="000000"/>
                </a:solidFill>
              </a:rPr>
              <a:t>"embroidering the constellations"</a:t>
            </a:r>
            <a:r>
              <a:rPr lang="en-US" sz="2600" dirty="0">
                <a:solidFill>
                  <a:srgbClr val="000000"/>
                </a:solidFill>
              </a:rPr>
              <a:t> on the </a:t>
            </a:r>
            <a:r>
              <a:rPr lang="en-US" sz="2600" dirty="0" smtClean="0">
                <a:solidFill>
                  <a:srgbClr val="000000"/>
                </a:solidFill>
              </a:rPr>
              <a:t>dodecahedron”.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1" y="1527632"/>
            <a:ext cx="1143000" cy="1266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1589706"/>
            <a:ext cx="1143000" cy="1095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9756"/>
            <a:ext cx="1143000" cy="1133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9" y="1589706"/>
            <a:ext cx="1143000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" y="1646856"/>
            <a:ext cx="1143000" cy="10858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022" y="2797136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Tetrahedron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63360" y="2794457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Hexahedron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20866" y="2794457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76718" y="2794457"/>
            <a:ext cx="157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Dodecahedron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74982" y="2794457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Icosahedron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50774" y="3136612"/>
            <a:ext cx="113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6633"/>
                </a:solidFill>
              </a:rPr>
              <a:t>Earth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62929" y="3136612"/>
            <a:ext cx="133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3639" y="3136612"/>
            <a:ext cx="92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Fire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113727" y="3136612"/>
            <a:ext cx="83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885650" y="3136612"/>
            <a:ext cx="1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Ether</a:t>
            </a:r>
            <a:endParaRPr lang="en-US" sz="32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“Elemental” Geometries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ddlebury.net/op-ed/periodic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33" y="503062"/>
            <a:ext cx="7837733" cy="461549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7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Plato didn't know!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6364" y="5288540"/>
            <a:ext cx="8358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7663">
              <a:buFont typeface="Arial" pitchFamily="34" charset="0"/>
              <a:buChar char="•"/>
            </a:pPr>
            <a:r>
              <a:rPr lang="en-US" sz="2800" dirty="0" smtClean="0"/>
              <a:t>Atoms combine </a:t>
            </a:r>
            <a:r>
              <a:rPr lang="en-US" sz="2800" i="1" dirty="0" smtClean="0"/>
              <a:t>via</a:t>
            </a:r>
            <a:r>
              <a:rPr lang="en-US" sz="2800" dirty="0" smtClean="0"/>
              <a:t> chemical bond to make molecules</a:t>
            </a:r>
          </a:p>
          <a:p>
            <a:pPr indent="347663">
              <a:buFont typeface="Arial" pitchFamily="34" charset="0"/>
              <a:buChar char="•"/>
            </a:pPr>
            <a:r>
              <a:rPr lang="en-US" sz="2800" dirty="0" smtClean="0"/>
              <a:t>Molecules have shapes</a:t>
            </a:r>
          </a:p>
          <a:p>
            <a:pPr indent="347663">
              <a:buFont typeface="Arial" pitchFamily="34" charset="0"/>
              <a:buChar char="•"/>
            </a:pPr>
            <a:r>
              <a:rPr lang="en-US" sz="2800" dirty="0" smtClean="0"/>
              <a:t>Molecular shapes dictate their properties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DC34-1F88-44C6-BEE4-87666EC9A6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F524-79D1-46EE-BB82-0995DAB330E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Chemical Bonds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2050"/>
            <a:ext cx="7848600" cy="4419600"/>
          </a:xfrm>
        </p:spPr>
        <p:txBody>
          <a:bodyPr/>
          <a:lstStyle/>
          <a:p>
            <a:r>
              <a:rPr lang="en-US" altLang="en-US" sz="2800" dirty="0"/>
              <a:t>Attractive forces that hold atoms together in compounds are called chemical bonds. 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There are two main types of chemical bonds</a:t>
            </a:r>
          </a:p>
          <a:p>
            <a:pPr lvl="1">
              <a:buNone/>
            </a:pPr>
            <a:r>
              <a:rPr lang="en-US" altLang="en-US" b="1" dirty="0"/>
              <a:t>I</a:t>
            </a:r>
            <a:r>
              <a:rPr lang="en-US" altLang="en-US" b="1" dirty="0" smtClean="0"/>
              <a:t>onic </a:t>
            </a:r>
            <a:r>
              <a:rPr lang="en-US" altLang="en-US" b="1" dirty="0"/>
              <a:t>bonds </a:t>
            </a:r>
            <a:r>
              <a:rPr lang="en-US" altLang="en-US" dirty="0"/>
              <a:t>– resulting from electrostatic attraction </a:t>
            </a:r>
            <a:r>
              <a:rPr lang="en-US" altLang="en-US" dirty="0" smtClean="0"/>
              <a:t>between </a:t>
            </a:r>
            <a:r>
              <a:rPr lang="en-US" altLang="en-US" dirty="0" err="1" smtClean="0"/>
              <a:t>cations</a:t>
            </a:r>
            <a:r>
              <a:rPr lang="en-US" altLang="en-US" dirty="0" smtClean="0"/>
              <a:t> </a:t>
            </a:r>
            <a:r>
              <a:rPr lang="en-US" altLang="en-US" dirty="0"/>
              <a:t>and anions</a:t>
            </a:r>
          </a:p>
          <a:p>
            <a:pPr lvl="1">
              <a:buNone/>
            </a:pPr>
            <a:endParaRPr lang="en-US" altLang="en-US" b="1" dirty="0" smtClean="0"/>
          </a:p>
          <a:p>
            <a:pPr lvl="1">
              <a:buNone/>
            </a:pPr>
            <a:r>
              <a:rPr lang="en-US" altLang="en-US" b="1" dirty="0" smtClean="0"/>
              <a:t>Covalent </a:t>
            </a:r>
            <a:r>
              <a:rPr lang="en-US" altLang="en-US" b="1" dirty="0"/>
              <a:t>bonds </a:t>
            </a:r>
            <a:r>
              <a:rPr lang="en-US" altLang="en-US" dirty="0"/>
              <a:t>– resulting from sharing of one or more electron pairs between two atoms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040CB-5F45-4821-838F-A69612F41FF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733" y="985232"/>
            <a:ext cx="7477260" cy="4011771"/>
          </a:xfrm>
          <a:noFill/>
          <a:ln/>
        </p:spPr>
        <p:txBody>
          <a:bodyPr lIns="90488" tIns="44450" rIns="90488" bIns="44450"/>
          <a:lstStyle/>
          <a:p>
            <a:pPr marL="400050" indent="-400050"/>
            <a:r>
              <a:rPr lang="en-US" altLang="en-US" sz="2800" dirty="0"/>
              <a:t>In </a:t>
            </a:r>
            <a:r>
              <a:rPr lang="en-US" altLang="en-US" sz="2800" u="sng" dirty="0"/>
              <a:t>most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compounds, the </a:t>
            </a:r>
            <a:r>
              <a:rPr lang="en-US" altLang="en-US" sz="2800" dirty="0"/>
              <a:t>representative elements achieve noble gas configurations</a:t>
            </a:r>
          </a:p>
          <a:p>
            <a:pPr marL="400050" indent="-400050">
              <a:spcBef>
                <a:spcPct val="50000"/>
              </a:spcBef>
            </a:pPr>
            <a:r>
              <a:rPr lang="en-US" altLang="en-US" sz="2800" dirty="0"/>
              <a:t>Lewis dot formulas are based on the </a:t>
            </a:r>
            <a:r>
              <a:rPr lang="en-US" altLang="en-US" sz="2800" u="sng" dirty="0"/>
              <a:t>octet rule</a:t>
            </a:r>
          </a:p>
          <a:p>
            <a:pPr marL="400050" indent="-400050">
              <a:spcBef>
                <a:spcPct val="50000"/>
              </a:spcBef>
            </a:pPr>
            <a:r>
              <a:rPr lang="en-US" altLang="en-US" sz="2800" dirty="0"/>
              <a:t>Electrons which are shared among  two atoms are called </a:t>
            </a:r>
            <a:r>
              <a:rPr lang="en-US" altLang="en-US" sz="2800" b="1" u="sng" dirty="0">
                <a:solidFill>
                  <a:srgbClr val="0000FF"/>
                </a:solidFill>
              </a:rPr>
              <a:t>bonding electrons</a:t>
            </a:r>
          </a:p>
          <a:p>
            <a:pPr marL="400050" indent="-400050">
              <a:spcBef>
                <a:spcPct val="50000"/>
              </a:spcBef>
            </a:pPr>
            <a:r>
              <a:rPr lang="en-US" altLang="en-US" sz="2800" dirty="0"/>
              <a:t>Unshared electrons are called </a:t>
            </a:r>
            <a:endParaRPr lang="en-US" altLang="en-US" sz="2800" dirty="0" smtClean="0"/>
          </a:p>
          <a:p>
            <a:pPr marL="400050" indent="-400050">
              <a:spcBef>
                <a:spcPct val="50000"/>
              </a:spcBef>
              <a:buNone/>
            </a:pPr>
            <a:r>
              <a:rPr lang="en-US" altLang="en-US" sz="2800" dirty="0" smtClean="0"/>
              <a:t>			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lone </a:t>
            </a:r>
            <a:r>
              <a:rPr lang="en-US" altLang="en-US" sz="2800" b="1" u="sng" dirty="0">
                <a:solidFill>
                  <a:srgbClr val="FF0000"/>
                </a:solidFill>
              </a:rPr>
              <a:t>pairs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or </a:t>
            </a:r>
            <a:r>
              <a:rPr lang="en-US" altLang="en-US" sz="2800" b="1" u="sng" dirty="0">
                <a:solidFill>
                  <a:srgbClr val="FF0000"/>
                </a:solidFill>
              </a:rPr>
              <a:t>nonbonding electrons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The Octet Rule</a:t>
            </a: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363586" y="5357678"/>
          <a:ext cx="1899061" cy="901453"/>
        </p:xfrm>
        <a:graphic>
          <a:graphicData uri="http://schemas.openxmlformats.org/presentationml/2006/ole">
            <p:oleObj spid="_x0000_s37889" name="CS ChemDraw Drawing" r:id="rId4" imgW="501097" imgH="238680" progId="ChemDraw.Document.6.0">
              <p:embed/>
            </p:oleObj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726548" y="5396319"/>
          <a:ext cx="1873563" cy="889350"/>
        </p:xfrm>
        <a:graphic>
          <a:graphicData uri="http://schemas.openxmlformats.org/presentationml/2006/ole">
            <p:oleObj spid="_x0000_s37890" name="CS ChemDraw Drawing" r:id="rId5" imgW="501097" imgH="238680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975797"/>
            <a:ext cx="1687132" cy="8822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798" y="6014433"/>
            <a:ext cx="149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 9.4</a:t>
            </a:r>
          </a:p>
          <a:p>
            <a:r>
              <a:rPr lang="en-US" sz="2400" b="1" dirty="0" smtClean="0"/>
              <a:t>Page 379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1359</Words>
  <Application>Microsoft Office PowerPoint</Application>
  <PresentationFormat>On-screen Show (4:3)</PresentationFormat>
  <Paragraphs>410</Paragraphs>
  <Slides>53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CS ChemDraw Drawing</vt:lpstr>
      <vt:lpstr>Slide 1</vt:lpstr>
      <vt:lpstr>Slide 2</vt:lpstr>
      <vt:lpstr>“Elemental” Geometries</vt:lpstr>
      <vt:lpstr>Slide 4</vt:lpstr>
      <vt:lpstr>Slide 5</vt:lpstr>
      <vt:lpstr>Slide 6</vt:lpstr>
      <vt:lpstr>What Plato didn't know!</vt:lpstr>
      <vt:lpstr>Chemical Bonds</vt:lpstr>
      <vt:lpstr>Slide 9</vt:lpstr>
      <vt:lpstr>Slide 10</vt:lpstr>
      <vt:lpstr>Slide 11</vt:lpstr>
      <vt:lpstr>Slide 12</vt:lpstr>
      <vt:lpstr>Shapes of Molecules</vt:lpstr>
      <vt:lpstr>Slide 14</vt:lpstr>
      <vt:lpstr>VSEPR Theory</vt:lpstr>
      <vt:lpstr>Slide 16</vt:lpstr>
      <vt:lpstr>Slide 17</vt:lpstr>
      <vt:lpstr>Predicting Molecular Geometry</vt:lpstr>
      <vt:lpstr>Examples</vt:lpstr>
      <vt:lpstr>Slide 20</vt:lpstr>
      <vt:lpstr>Electronic vs Molecular Geometry</vt:lpstr>
      <vt:lpstr>Slide 22</vt:lpstr>
      <vt:lpstr>Predicting bond angles</vt:lpstr>
      <vt:lpstr>Geometry of SF4</vt:lpstr>
      <vt:lpstr>Slide 25</vt:lpstr>
      <vt:lpstr>Five Basic Geometries</vt:lpstr>
      <vt:lpstr>Slide 27</vt:lpstr>
      <vt:lpstr>Dipole Moment</vt:lpstr>
      <vt:lpstr>Slide 29</vt:lpstr>
      <vt:lpstr>Examples of Dipole Moments</vt:lpstr>
      <vt:lpstr>Polar and Nonpolar Molecules</vt:lpstr>
      <vt:lpstr>Slide 32</vt:lpstr>
      <vt:lpstr>Slide 33</vt:lpstr>
      <vt:lpstr>Slide 34</vt:lpstr>
      <vt:lpstr>Quick Quiz</vt:lpstr>
      <vt:lpstr>Slide 36</vt:lpstr>
      <vt:lpstr>Slide 37</vt:lpstr>
      <vt:lpstr>Slide 38</vt:lpstr>
      <vt:lpstr>Slide 39</vt:lpstr>
      <vt:lpstr>Slide 40</vt:lpstr>
      <vt:lpstr>Slide 41</vt:lpstr>
      <vt:lpstr>Beyond Lewis Dots</vt:lpstr>
      <vt:lpstr>Molecular Orbital Theory</vt:lpstr>
      <vt:lpstr>Molecular Orbital Theory</vt:lpstr>
      <vt:lpstr>MO Energy Level Diagram</vt:lpstr>
      <vt:lpstr>Slide 46</vt:lpstr>
      <vt:lpstr>Interaction of p-Orbitals</vt:lpstr>
      <vt:lpstr>Slide 48</vt:lpstr>
      <vt:lpstr>Slide 49</vt:lpstr>
      <vt:lpstr>Slide 50</vt:lpstr>
      <vt:lpstr>Slide 51</vt:lpstr>
      <vt:lpstr>Slide 52</vt:lpstr>
      <vt:lpstr>Slide 53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Chemical Bonding</dc:title>
  <dc:creator>Vastib</dc:creator>
  <cp:lastModifiedBy>Vastib</cp:lastModifiedBy>
  <cp:revision>22</cp:revision>
  <dcterms:created xsi:type="dcterms:W3CDTF">2015-01-05T23:06:30Z</dcterms:created>
  <dcterms:modified xsi:type="dcterms:W3CDTF">2015-01-12T13:26:31Z</dcterms:modified>
</cp:coreProperties>
</file>